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wav" ContentType="audio/x-wav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1" r:id="rId1"/>
  </p:sldMasterIdLst>
  <p:notesMasterIdLst>
    <p:notesMasterId r:id="rId69"/>
  </p:notesMasterIdLst>
  <p:sldIdLst>
    <p:sldId id="256" r:id="rId2"/>
    <p:sldId id="257" r:id="rId3"/>
    <p:sldId id="258" r:id="rId4"/>
    <p:sldId id="296" r:id="rId5"/>
    <p:sldId id="295" r:id="rId6"/>
    <p:sldId id="259" r:id="rId7"/>
    <p:sldId id="260" r:id="rId8"/>
    <p:sldId id="261" r:id="rId9"/>
    <p:sldId id="298" r:id="rId10"/>
    <p:sldId id="354" r:id="rId11"/>
    <p:sldId id="297" r:id="rId12"/>
    <p:sldId id="262" r:id="rId13"/>
    <p:sldId id="300" r:id="rId14"/>
    <p:sldId id="263" r:id="rId15"/>
    <p:sldId id="299" r:id="rId16"/>
    <p:sldId id="301" r:id="rId17"/>
    <p:sldId id="302" r:id="rId18"/>
    <p:sldId id="303" r:id="rId19"/>
    <p:sldId id="304" r:id="rId20"/>
    <p:sldId id="305" r:id="rId21"/>
    <p:sldId id="315" r:id="rId22"/>
    <p:sldId id="306" r:id="rId23"/>
    <p:sldId id="307" r:id="rId24"/>
    <p:sldId id="308" r:id="rId25"/>
    <p:sldId id="309" r:id="rId26"/>
    <p:sldId id="310" r:id="rId27"/>
    <p:sldId id="311" r:id="rId28"/>
    <p:sldId id="312" r:id="rId29"/>
    <p:sldId id="313" r:id="rId30"/>
    <p:sldId id="314" r:id="rId31"/>
    <p:sldId id="322" r:id="rId32"/>
    <p:sldId id="316" r:id="rId33"/>
    <p:sldId id="317" r:id="rId34"/>
    <p:sldId id="318" r:id="rId35"/>
    <p:sldId id="319" r:id="rId36"/>
    <p:sldId id="320" r:id="rId37"/>
    <p:sldId id="321" r:id="rId38"/>
    <p:sldId id="323" r:id="rId39"/>
    <p:sldId id="324" r:id="rId40"/>
    <p:sldId id="325" r:id="rId41"/>
    <p:sldId id="327" r:id="rId42"/>
    <p:sldId id="328" r:id="rId43"/>
    <p:sldId id="329" r:id="rId44"/>
    <p:sldId id="330" r:id="rId45"/>
    <p:sldId id="333" r:id="rId46"/>
    <p:sldId id="332" r:id="rId47"/>
    <p:sldId id="331" r:id="rId48"/>
    <p:sldId id="334" r:id="rId49"/>
    <p:sldId id="335" r:id="rId50"/>
    <p:sldId id="337" r:id="rId51"/>
    <p:sldId id="336" r:id="rId52"/>
    <p:sldId id="339" r:id="rId53"/>
    <p:sldId id="338" r:id="rId54"/>
    <p:sldId id="340" r:id="rId55"/>
    <p:sldId id="341" r:id="rId56"/>
    <p:sldId id="342" r:id="rId57"/>
    <p:sldId id="343" r:id="rId58"/>
    <p:sldId id="344" r:id="rId59"/>
    <p:sldId id="345" r:id="rId60"/>
    <p:sldId id="346" r:id="rId61"/>
    <p:sldId id="347" r:id="rId62"/>
    <p:sldId id="348" r:id="rId63"/>
    <p:sldId id="349" r:id="rId64"/>
    <p:sldId id="350" r:id="rId65"/>
    <p:sldId id="351" r:id="rId66"/>
    <p:sldId id="352" r:id="rId67"/>
    <p:sldId id="353" r:id="rId68"/>
  </p:sldIdLst>
  <p:sldSz cx="9144000" cy="5143500" type="screen16x9"/>
  <p:notesSz cx="6858000" cy="9144000"/>
  <p:embeddedFontLst>
    <p:embeddedFont>
      <p:font typeface="Hind" panose="02000000000000000000" pitchFamily="2" charset="0"/>
      <p:regular r:id="rId70"/>
      <p:bold r:id="rId7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1846C9C-7ABE-40BD-9EC1-CAFEBF59FA30}">
  <a:tblStyle styleId="{91846C9C-7ABE-40BD-9EC1-CAFEBF59FA3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52BEB5E6-FBA5-4CD4-A52E-E46593B50958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10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835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1.fntdata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79443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39789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014668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497405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67993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98269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30551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617548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326567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666360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424209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5762759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19344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823662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607878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218759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01998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1066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9106622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883851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807262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533056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005240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303022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895087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464531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516098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60942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122712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69275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4791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8060556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37831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9215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571202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601886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051758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987362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763042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7157311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163660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488684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6901839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3910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0642965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168093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267144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074545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639957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41125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100620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946073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3585404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7908434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54075529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5884894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10014254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77546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618423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2328150" y="1991825"/>
            <a:ext cx="44877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 rot="5400000" flipH="1">
            <a:off x="6177275" y="-42338"/>
            <a:ext cx="3688200" cy="22461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33CCCC"/>
              </a:gs>
              <a:gs pos="100000">
                <a:srgbClr val="66FF33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2;p2"/>
          <p:cNvSpPr/>
          <p:nvPr/>
        </p:nvSpPr>
        <p:spPr>
          <a:xfrm rot="5400000" flipH="1">
            <a:off x="-698074" y="3247200"/>
            <a:ext cx="3573900" cy="21771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CC3399"/>
              </a:gs>
              <a:gs pos="100000">
                <a:srgbClr val="6699FF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13;p2"/>
          <p:cNvSpPr/>
          <p:nvPr/>
        </p:nvSpPr>
        <p:spPr>
          <a:xfrm rot="-5400000" flipH="1">
            <a:off x="-428544" y="2831032"/>
            <a:ext cx="2195100" cy="13380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FF0066"/>
              </a:gs>
              <a:gs pos="100000">
                <a:srgbClr val="FF9900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14;p2"/>
          <p:cNvSpPr/>
          <p:nvPr/>
        </p:nvSpPr>
        <p:spPr>
          <a:xfrm rot="-5400000" flipH="1">
            <a:off x="563748" y="2068298"/>
            <a:ext cx="1518900" cy="925500"/>
          </a:xfrm>
          <a:prstGeom prst="parallelogram">
            <a:avLst>
              <a:gd name="adj" fmla="val 81897"/>
            </a:avLst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15;p2"/>
          <p:cNvSpPr/>
          <p:nvPr/>
        </p:nvSpPr>
        <p:spPr>
          <a:xfrm rot="5400000">
            <a:off x="-253698" y="2260564"/>
            <a:ext cx="1297200" cy="7899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33CCCC"/>
              </a:gs>
              <a:gs pos="100000">
                <a:srgbClr val="66FF33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6;p2"/>
          <p:cNvSpPr/>
          <p:nvPr/>
        </p:nvSpPr>
        <p:spPr>
          <a:xfrm rot="-5400000">
            <a:off x="-192598" y="1950593"/>
            <a:ext cx="985800" cy="600600"/>
          </a:xfrm>
          <a:prstGeom prst="parallelogram">
            <a:avLst>
              <a:gd name="adj" fmla="val 81897"/>
            </a:avLst>
          </a:prstGeom>
          <a:solidFill>
            <a:srgbClr val="FFFFFF">
              <a:alpha val="1422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7;p2"/>
          <p:cNvSpPr/>
          <p:nvPr/>
        </p:nvSpPr>
        <p:spPr>
          <a:xfrm rot="5400000" flipH="1">
            <a:off x="7217675" y="1270025"/>
            <a:ext cx="2394600" cy="14589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CC3399"/>
              </a:gs>
              <a:gs pos="100000">
                <a:srgbClr val="6699FF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8;p2"/>
          <p:cNvSpPr/>
          <p:nvPr/>
        </p:nvSpPr>
        <p:spPr>
          <a:xfrm rot="-5400000">
            <a:off x="7922499" y="2744289"/>
            <a:ext cx="1518600" cy="9255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FF0066"/>
              </a:gs>
              <a:gs pos="100000">
                <a:srgbClr val="FF9900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9;p2"/>
          <p:cNvSpPr/>
          <p:nvPr/>
        </p:nvSpPr>
        <p:spPr>
          <a:xfrm rot="-5400000" flipH="1">
            <a:off x="7315902" y="2802275"/>
            <a:ext cx="1027800" cy="626100"/>
          </a:xfrm>
          <a:prstGeom prst="parallelogram">
            <a:avLst>
              <a:gd name="adj" fmla="val 81897"/>
            </a:avLst>
          </a:prstGeom>
          <a:solidFill>
            <a:srgbClr val="FFFFFF">
              <a:alpha val="1422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20;p2"/>
          <p:cNvSpPr/>
          <p:nvPr/>
        </p:nvSpPr>
        <p:spPr>
          <a:xfrm rot="-5400000" flipH="1">
            <a:off x="6337825" y="578875"/>
            <a:ext cx="1520100" cy="926100"/>
          </a:xfrm>
          <a:prstGeom prst="parallelogram">
            <a:avLst>
              <a:gd name="adj" fmla="val 81897"/>
            </a:avLst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>
            <a:spLocks noGrp="1"/>
          </p:cNvSpPr>
          <p:nvPr>
            <p:ph type="ctrTitle"/>
          </p:nvPr>
        </p:nvSpPr>
        <p:spPr>
          <a:xfrm>
            <a:off x="2647900" y="1659550"/>
            <a:ext cx="38481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1"/>
          </p:nvPr>
        </p:nvSpPr>
        <p:spPr>
          <a:xfrm>
            <a:off x="2647975" y="2763850"/>
            <a:ext cx="38481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None/>
              <a:defRPr sz="1800">
                <a:solidFill>
                  <a:srgbClr val="33CC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None/>
              <a:defRPr sz="1800">
                <a:solidFill>
                  <a:srgbClr val="33CC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None/>
              <a:defRPr sz="1800">
                <a:solidFill>
                  <a:srgbClr val="33CC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None/>
              <a:defRPr sz="1800">
                <a:solidFill>
                  <a:srgbClr val="33CC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None/>
              <a:defRPr sz="1800">
                <a:solidFill>
                  <a:srgbClr val="33CC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None/>
              <a:defRPr sz="1800">
                <a:solidFill>
                  <a:srgbClr val="33CC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None/>
              <a:defRPr sz="1800">
                <a:solidFill>
                  <a:srgbClr val="33CC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None/>
              <a:defRPr sz="1800">
                <a:solidFill>
                  <a:srgbClr val="33CC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None/>
              <a:defRPr sz="1800">
                <a:solidFill>
                  <a:srgbClr val="33CCFF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3"/>
          <p:cNvSpPr/>
          <p:nvPr/>
        </p:nvSpPr>
        <p:spPr>
          <a:xfrm rot="5400000" flipH="1">
            <a:off x="6177275" y="-42338"/>
            <a:ext cx="3688200" cy="22461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33CCCC"/>
              </a:gs>
              <a:gs pos="100000">
                <a:srgbClr val="66FF33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25;p3"/>
          <p:cNvSpPr/>
          <p:nvPr/>
        </p:nvSpPr>
        <p:spPr>
          <a:xfrm rot="5400000" flipH="1">
            <a:off x="-698074" y="3247200"/>
            <a:ext cx="3573900" cy="21771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CC3399"/>
              </a:gs>
              <a:gs pos="100000">
                <a:srgbClr val="6699FF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26;p3"/>
          <p:cNvSpPr/>
          <p:nvPr/>
        </p:nvSpPr>
        <p:spPr>
          <a:xfrm rot="-5400000" flipH="1">
            <a:off x="-428544" y="2831032"/>
            <a:ext cx="2195100" cy="13380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FF0066"/>
              </a:gs>
              <a:gs pos="100000">
                <a:srgbClr val="FF9900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27;p3"/>
          <p:cNvSpPr/>
          <p:nvPr/>
        </p:nvSpPr>
        <p:spPr>
          <a:xfrm rot="-5400000" flipH="1">
            <a:off x="563748" y="2068298"/>
            <a:ext cx="1518900" cy="925500"/>
          </a:xfrm>
          <a:prstGeom prst="parallelogram">
            <a:avLst>
              <a:gd name="adj" fmla="val 81897"/>
            </a:avLst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28;p3"/>
          <p:cNvSpPr/>
          <p:nvPr/>
        </p:nvSpPr>
        <p:spPr>
          <a:xfrm rot="5400000">
            <a:off x="-253698" y="2260564"/>
            <a:ext cx="1297200" cy="7899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33CCCC"/>
              </a:gs>
              <a:gs pos="100000">
                <a:srgbClr val="66FF33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Google Shape;29;p3"/>
          <p:cNvSpPr/>
          <p:nvPr/>
        </p:nvSpPr>
        <p:spPr>
          <a:xfrm rot="-5400000">
            <a:off x="-192598" y="1950593"/>
            <a:ext cx="985800" cy="600600"/>
          </a:xfrm>
          <a:prstGeom prst="parallelogram">
            <a:avLst>
              <a:gd name="adj" fmla="val 81897"/>
            </a:avLst>
          </a:prstGeom>
          <a:solidFill>
            <a:srgbClr val="FFFFFF">
              <a:alpha val="1422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Google Shape;30;p3"/>
          <p:cNvSpPr/>
          <p:nvPr/>
        </p:nvSpPr>
        <p:spPr>
          <a:xfrm rot="5400000" flipH="1">
            <a:off x="7217675" y="1270025"/>
            <a:ext cx="2394600" cy="14589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CC3399"/>
              </a:gs>
              <a:gs pos="100000">
                <a:srgbClr val="6699FF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31;p3"/>
          <p:cNvSpPr/>
          <p:nvPr/>
        </p:nvSpPr>
        <p:spPr>
          <a:xfrm rot="-5400000">
            <a:off x="7922499" y="2744289"/>
            <a:ext cx="1518600" cy="9255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FF0066"/>
              </a:gs>
              <a:gs pos="100000">
                <a:srgbClr val="FF9900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32;p3"/>
          <p:cNvSpPr/>
          <p:nvPr/>
        </p:nvSpPr>
        <p:spPr>
          <a:xfrm rot="-5400000" flipH="1">
            <a:off x="7315902" y="2802275"/>
            <a:ext cx="1027800" cy="626100"/>
          </a:xfrm>
          <a:prstGeom prst="parallelogram">
            <a:avLst>
              <a:gd name="adj" fmla="val 81897"/>
            </a:avLst>
          </a:prstGeom>
          <a:solidFill>
            <a:srgbClr val="FFFFFF">
              <a:alpha val="1422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33;p3"/>
          <p:cNvSpPr/>
          <p:nvPr/>
        </p:nvSpPr>
        <p:spPr>
          <a:xfrm rot="-5400000" flipH="1">
            <a:off x="6337825" y="578875"/>
            <a:ext cx="1520100" cy="926100"/>
          </a:xfrm>
          <a:prstGeom prst="parallelogram">
            <a:avLst>
              <a:gd name="adj" fmla="val 81897"/>
            </a:avLst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4"/>
          <p:cNvSpPr txBox="1">
            <a:spLocks noGrp="1"/>
          </p:cNvSpPr>
          <p:nvPr>
            <p:ph type="body" idx="1"/>
          </p:nvPr>
        </p:nvSpPr>
        <p:spPr>
          <a:xfrm>
            <a:off x="2225675" y="2161800"/>
            <a:ext cx="4692600" cy="81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81000" algn="ctr" rtl="0">
              <a:spcBef>
                <a:spcPts val="600"/>
              </a:spcBef>
              <a:spcAft>
                <a:spcPts val="0"/>
              </a:spcAft>
              <a:buSzPts val="2400"/>
              <a:buChar char="›"/>
              <a:defRPr b="1" i="1"/>
            </a:lvl1pPr>
            <a:lvl2pPr marL="914400" lvl="1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›"/>
              <a:defRPr b="1" i="1"/>
            </a:lvl2pPr>
            <a:lvl3pPr marL="1371600" lvl="2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›"/>
              <a:defRPr b="1" i="1"/>
            </a:lvl3pPr>
            <a:lvl4pPr marL="1828800" lvl="3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›"/>
              <a:defRPr b="1" i="1"/>
            </a:lvl4pPr>
            <a:lvl5pPr marL="2286000" lvl="4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›"/>
              <a:defRPr b="1" i="1"/>
            </a:lvl5pPr>
            <a:lvl6pPr marL="2743200" lvl="5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›"/>
              <a:defRPr b="1" i="1"/>
            </a:lvl6pPr>
            <a:lvl7pPr marL="3200400" lvl="6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›"/>
              <a:defRPr b="1" i="1"/>
            </a:lvl7pPr>
            <a:lvl8pPr marL="3657600" lvl="7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›"/>
              <a:defRPr b="1" i="1"/>
            </a:lvl8pPr>
            <a:lvl9pPr marL="4114800" lvl="8" indent="-381000" algn="ctr">
              <a:spcBef>
                <a:spcPts val="0"/>
              </a:spcBef>
              <a:spcAft>
                <a:spcPts val="0"/>
              </a:spcAft>
              <a:buSzPts val="2400"/>
              <a:buChar char="»"/>
              <a:defRPr b="1" i="1"/>
            </a:lvl9pPr>
          </a:lstStyle>
          <a:p>
            <a:endParaRPr/>
          </a:p>
        </p:txBody>
      </p:sp>
      <p:grpSp>
        <p:nvGrpSpPr>
          <p:cNvPr id="36" name="Google Shape;36;p4"/>
          <p:cNvGrpSpPr/>
          <p:nvPr/>
        </p:nvGrpSpPr>
        <p:grpSpPr>
          <a:xfrm>
            <a:off x="7395202" y="-6"/>
            <a:ext cx="1748884" cy="4013021"/>
            <a:chOff x="7395202" y="-6"/>
            <a:chExt cx="1748884" cy="4013021"/>
          </a:xfrm>
        </p:grpSpPr>
        <p:sp>
          <p:nvSpPr>
            <p:cNvPr id="37" name="Google Shape;37;p4"/>
            <p:cNvSpPr/>
            <p:nvPr/>
          </p:nvSpPr>
          <p:spPr>
            <a:xfrm rot="5400000" flipH="1">
              <a:off x="7471942" y="406044"/>
              <a:ext cx="2078100" cy="12660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38;p4"/>
            <p:cNvSpPr/>
            <p:nvPr/>
          </p:nvSpPr>
          <p:spPr>
            <a:xfrm rot="5400000" flipH="1">
              <a:off x="7072800" y="1666234"/>
              <a:ext cx="2574300" cy="15681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39;p4"/>
            <p:cNvSpPr/>
            <p:nvPr/>
          </p:nvSpPr>
          <p:spPr>
            <a:xfrm rot="-5400000">
              <a:off x="8020587" y="2718092"/>
              <a:ext cx="1396200" cy="8508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40;p4"/>
            <p:cNvSpPr/>
            <p:nvPr/>
          </p:nvSpPr>
          <p:spPr>
            <a:xfrm rot="-5400000">
              <a:off x="7178152" y="542730"/>
              <a:ext cx="1110900" cy="676800"/>
            </a:xfrm>
            <a:prstGeom prst="parallelogram">
              <a:avLst>
                <a:gd name="adj" fmla="val 81897"/>
              </a:avLst>
            </a:prstGeom>
            <a:solidFill>
              <a:srgbClr val="FFFFFF">
                <a:alpha val="1422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41;p4"/>
            <p:cNvSpPr/>
            <p:nvPr/>
          </p:nvSpPr>
          <p:spPr>
            <a:xfrm rot="-5400000" flipH="1">
              <a:off x="8242801" y="3381815"/>
              <a:ext cx="784500" cy="477900"/>
            </a:xfrm>
            <a:prstGeom prst="parallelogram">
              <a:avLst>
                <a:gd name="adj" fmla="val 81897"/>
              </a:avLst>
            </a:prstGeom>
            <a:solidFill>
              <a:srgbClr val="0066FF">
                <a:alpha val="226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2" name="Google Shape;42;p4"/>
          <p:cNvSpPr/>
          <p:nvPr/>
        </p:nvSpPr>
        <p:spPr>
          <a:xfrm rot="5400000" flipH="1">
            <a:off x="-479615" y="1845054"/>
            <a:ext cx="2455200" cy="14958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CC3399"/>
              </a:gs>
              <a:gs pos="100000">
                <a:srgbClr val="6699FF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Google Shape;43;p4"/>
          <p:cNvSpPr/>
          <p:nvPr/>
        </p:nvSpPr>
        <p:spPr>
          <a:xfrm rot="5400000">
            <a:off x="-262152" y="1526813"/>
            <a:ext cx="1340700" cy="8163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33CCCC"/>
              </a:gs>
              <a:gs pos="100000">
                <a:srgbClr val="66FF33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" name="Google Shape;44;p4"/>
          <p:cNvSpPr/>
          <p:nvPr/>
        </p:nvSpPr>
        <p:spPr>
          <a:xfrm rot="-5400000" flipH="1">
            <a:off x="-358985" y="3663619"/>
            <a:ext cx="1838515" cy="1120555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FF0066"/>
              </a:gs>
              <a:gs pos="100000">
                <a:srgbClr val="FF9900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" name="Google Shape;45;p4"/>
          <p:cNvSpPr/>
          <p:nvPr/>
        </p:nvSpPr>
        <p:spPr>
          <a:xfrm rot="-5400000">
            <a:off x="-199052" y="1206482"/>
            <a:ext cx="1018800" cy="620700"/>
          </a:xfrm>
          <a:prstGeom prst="parallelogram">
            <a:avLst>
              <a:gd name="adj" fmla="val 81897"/>
            </a:avLst>
          </a:prstGeom>
          <a:solidFill>
            <a:srgbClr val="FFFFFF">
              <a:alpha val="1422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" name="Google Shape;46;p4"/>
          <p:cNvSpPr/>
          <p:nvPr/>
        </p:nvSpPr>
        <p:spPr>
          <a:xfrm rot="-5400000" flipH="1">
            <a:off x="472234" y="3024661"/>
            <a:ext cx="1272000" cy="775200"/>
          </a:xfrm>
          <a:prstGeom prst="parallelogram">
            <a:avLst>
              <a:gd name="adj" fmla="val 81897"/>
            </a:avLst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" name="Google Shape;47;p4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5"/>
          <p:cNvSpPr txBox="1">
            <a:spLocks noGrp="1"/>
          </p:cNvSpPr>
          <p:nvPr>
            <p:ph type="title"/>
          </p:nvPr>
        </p:nvSpPr>
        <p:spPr>
          <a:xfrm>
            <a:off x="1067088" y="912850"/>
            <a:ext cx="5972100" cy="63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5"/>
          <p:cNvSpPr txBox="1">
            <a:spLocks noGrp="1"/>
          </p:cNvSpPr>
          <p:nvPr>
            <p:ph type="body" idx="1"/>
          </p:nvPr>
        </p:nvSpPr>
        <p:spPr>
          <a:xfrm>
            <a:off x="1067088" y="1650548"/>
            <a:ext cx="5972100" cy="276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›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›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›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›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›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›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›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›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»"/>
              <a:defRPr/>
            </a:lvl9pPr>
          </a:lstStyle>
          <a:p>
            <a:endParaRPr/>
          </a:p>
        </p:txBody>
      </p:sp>
      <p:grpSp>
        <p:nvGrpSpPr>
          <p:cNvPr id="51" name="Google Shape;51;p5"/>
          <p:cNvGrpSpPr/>
          <p:nvPr/>
        </p:nvGrpSpPr>
        <p:grpSpPr>
          <a:xfrm>
            <a:off x="7395202" y="-6"/>
            <a:ext cx="1748884" cy="4013021"/>
            <a:chOff x="7395202" y="-6"/>
            <a:chExt cx="1748884" cy="4013021"/>
          </a:xfrm>
        </p:grpSpPr>
        <p:sp>
          <p:nvSpPr>
            <p:cNvPr id="52" name="Google Shape;52;p5"/>
            <p:cNvSpPr/>
            <p:nvPr/>
          </p:nvSpPr>
          <p:spPr>
            <a:xfrm rot="5400000" flipH="1">
              <a:off x="7471942" y="406044"/>
              <a:ext cx="2078100" cy="12660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53;p5"/>
            <p:cNvSpPr/>
            <p:nvPr/>
          </p:nvSpPr>
          <p:spPr>
            <a:xfrm rot="5400000" flipH="1">
              <a:off x="7072800" y="1666234"/>
              <a:ext cx="2574300" cy="15681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54;p5"/>
            <p:cNvSpPr/>
            <p:nvPr/>
          </p:nvSpPr>
          <p:spPr>
            <a:xfrm rot="-5400000">
              <a:off x="8020587" y="2718092"/>
              <a:ext cx="1396200" cy="8508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55;p5"/>
            <p:cNvSpPr/>
            <p:nvPr/>
          </p:nvSpPr>
          <p:spPr>
            <a:xfrm rot="-5400000">
              <a:off x="7178152" y="542730"/>
              <a:ext cx="1110900" cy="676800"/>
            </a:xfrm>
            <a:prstGeom prst="parallelogram">
              <a:avLst>
                <a:gd name="adj" fmla="val 81897"/>
              </a:avLst>
            </a:prstGeom>
            <a:solidFill>
              <a:srgbClr val="FFFFFF">
                <a:alpha val="1422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56;p5"/>
            <p:cNvSpPr/>
            <p:nvPr/>
          </p:nvSpPr>
          <p:spPr>
            <a:xfrm rot="-5400000" flipH="1">
              <a:off x="8242801" y="3381815"/>
              <a:ext cx="784500" cy="477900"/>
            </a:xfrm>
            <a:prstGeom prst="parallelogram">
              <a:avLst>
                <a:gd name="adj" fmla="val 81897"/>
              </a:avLst>
            </a:prstGeom>
            <a:solidFill>
              <a:srgbClr val="0066FF">
                <a:alpha val="226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7" name="Google Shape;57;p5"/>
          <p:cNvGrpSpPr/>
          <p:nvPr/>
        </p:nvGrpSpPr>
        <p:grpSpPr>
          <a:xfrm>
            <a:off x="3" y="2738679"/>
            <a:ext cx="722480" cy="2404814"/>
            <a:chOff x="3" y="2750304"/>
            <a:chExt cx="722480" cy="2404814"/>
          </a:xfrm>
        </p:grpSpPr>
        <p:sp>
          <p:nvSpPr>
            <p:cNvPr id="58" name="Google Shape;58;p5"/>
            <p:cNvSpPr/>
            <p:nvPr/>
          </p:nvSpPr>
          <p:spPr>
            <a:xfrm rot="5400000" flipH="1">
              <a:off x="-231667" y="3341328"/>
              <a:ext cx="1185900" cy="7224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59;p5"/>
            <p:cNvSpPr/>
            <p:nvPr/>
          </p:nvSpPr>
          <p:spPr>
            <a:xfrm rot="5400000">
              <a:off x="-158106" y="3063820"/>
              <a:ext cx="808800" cy="4923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60;p5"/>
            <p:cNvSpPr/>
            <p:nvPr/>
          </p:nvSpPr>
          <p:spPr>
            <a:xfrm rot="-5400000" flipH="1">
              <a:off x="-173395" y="4440518"/>
              <a:ext cx="888000" cy="5412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61;p5"/>
            <p:cNvSpPr/>
            <p:nvPr/>
          </p:nvSpPr>
          <p:spPr>
            <a:xfrm rot="-5400000">
              <a:off x="-120147" y="2870454"/>
              <a:ext cx="614700" cy="374400"/>
            </a:xfrm>
            <a:prstGeom prst="parallelogram">
              <a:avLst>
                <a:gd name="adj" fmla="val 81897"/>
              </a:avLst>
            </a:prstGeom>
            <a:solidFill>
              <a:srgbClr val="FFFFFF">
                <a:alpha val="1422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62;p5"/>
            <p:cNvSpPr/>
            <p:nvPr/>
          </p:nvSpPr>
          <p:spPr>
            <a:xfrm rot="-5400000" flipH="1">
              <a:off x="228056" y="4058304"/>
              <a:ext cx="614400" cy="374400"/>
            </a:xfrm>
            <a:prstGeom prst="parallelogram">
              <a:avLst>
                <a:gd name="adj" fmla="val 81897"/>
              </a:avLst>
            </a:prstGeom>
            <a:solidFill>
              <a:srgbClr val="0066FF">
                <a:alpha val="226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3" name="Google Shape;63;p5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 txBox="1">
            <a:spLocks noGrp="1"/>
          </p:cNvSpPr>
          <p:nvPr>
            <p:ph type="title"/>
          </p:nvPr>
        </p:nvSpPr>
        <p:spPr>
          <a:xfrm>
            <a:off x="1067088" y="912850"/>
            <a:ext cx="5972100" cy="63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6"/>
          <p:cNvSpPr txBox="1">
            <a:spLocks noGrp="1"/>
          </p:cNvSpPr>
          <p:nvPr>
            <p:ph type="body" idx="1"/>
          </p:nvPr>
        </p:nvSpPr>
        <p:spPr>
          <a:xfrm>
            <a:off x="1067100" y="1706950"/>
            <a:ext cx="2977800" cy="321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›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›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›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›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›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›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›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›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»"/>
              <a:defRPr sz="1800"/>
            </a:lvl9pPr>
          </a:lstStyle>
          <a:p>
            <a:endParaRPr/>
          </a:p>
        </p:txBody>
      </p:sp>
      <p:sp>
        <p:nvSpPr>
          <p:cNvPr id="67" name="Google Shape;67;p6"/>
          <p:cNvSpPr txBox="1">
            <a:spLocks noGrp="1"/>
          </p:cNvSpPr>
          <p:nvPr>
            <p:ph type="body" idx="2"/>
          </p:nvPr>
        </p:nvSpPr>
        <p:spPr>
          <a:xfrm>
            <a:off x="4224149" y="1706950"/>
            <a:ext cx="2977800" cy="321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›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›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›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›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›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›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›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›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»"/>
              <a:defRPr sz="1800"/>
            </a:lvl9pPr>
          </a:lstStyle>
          <a:p>
            <a:endParaRPr/>
          </a:p>
        </p:txBody>
      </p:sp>
      <p:grpSp>
        <p:nvGrpSpPr>
          <p:cNvPr id="68" name="Google Shape;68;p6"/>
          <p:cNvGrpSpPr/>
          <p:nvPr/>
        </p:nvGrpSpPr>
        <p:grpSpPr>
          <a:xfrm>
            <a:off x="7395202" y="-6"/>
            <a:ext cx="1748884" cy="4013021"/>
            <a:chOff x="7395202" y="-6"/>
            <a:chExt cx="1748884" cy="4013021"/>
          </a:xfrm>
        </p:grpSpPr>
        <p:sp>
          <p:nvSpPr>
            <p:cNvPr id="69" name="Google Shape;69;p6"/>
            <p:cNvSpPr/>
            <p:nvPr/>
          </p:nvSpPr>
          <p:spPr>
            <a:xfrm rot="5400000" flipH="1">
              <a:off x="7471942" y="406044"/>
              <a:ext cx="2078100" cy="12660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Google Shape;70;p6"/>
            <p:cNvSpPr/>
            <p:nvPr/>
          </p:nvSpPr>
          <p:spPr>
            <a:xfrm rot="5400000" flipH="1">
              <a:off x="7072800" y="1666234"/>
              <a:ext cx="2574300" cy="15681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71;p6"/>
            <p:cNvSpPr/>
            <p:nvPr/>
          </p:nvSpPr>
          <p:spPr>
            <a:xfrm rot="-5400000">
              <a:off x="8020587" y="2718092"/>
              <a:ext cx="1396200" cy="8508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72;p6"/>
            <p:cNvSpPr/>
            <p:nvPr/>
          </p:nvSpPr>
          <p:spPr>
            <a:xfrm rot="-5400000">
              <a:off x="7178152" y="542730"/>
              <a:ext cx="1110900" cy="676800"/>
            </a:xfrm>
            <a:prstGeom prst="parallelogram">
              <a:avLst>
                <a:gd name="adj" fmla="val 81897"/>
              </a:avLst>
            </a:prstGeom>
            <a:solidFill>
              <a:srgbClr val="FFFFFF">
                <a:alpha val="1422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Google Shape;73;p6"/>
            <p:cNvSpPr/>
            <p:nvPr/>
          </p:nvSpPr>
          <p:spPr>
            <a:xfrm rot="-5400000" flipH="1">
              <a:off x="8242801" y="3381815"/>
              <a:ext cx="784500" cy="477900"/>
            </a:xfrm>
            <a:prstGeom prst="parallelogram">
              <a:avLst>
                <a:gd name="adj" fmla="val 81897"/>
              </a:avLst>
            </a:prstGeom>
            <a:solidFill>
              <a:srgbClr val="0066FF">
                <a:alpha val="226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4" name="Google Shape;74;p6"/>
          <p:cNvGrpSpPr/>
          <p:nvPr/>
        </p:nvGrpSpPr>
        <p:grpSpPr>
          <a:xfrm>
            <a:off x="3" y="2738679"/>
            <a:ext cx="722480" cy="2404814"/>
            <a:chOff x="3" y="2750304"/>
            <a:chExt cx="722480" cy="2404814"/>
          </a:xfrm>
        </p:grpSpPr>
        <p:sp>
          <p:nvSpPr>
            <p:cNvPr id="75" name="Google Shape;75;p6"/>
            <p:cNvSpPr/>
            <p:nvPr/>
          </p:nvSpPr>
          <p:spPr>
            <a:xfrm rot="5400000" flipH="1">
              <a:off x="-231667" y="3341328"/>
              <a:ext cx="1185900" cy="7224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Google Shape;76;p6"/>
            <p:cNvSpPr/>
            <p:nvPr/>
          </p:nvSpPr>
          <p:spPr>
            <a:xfrm rot="5400000">
              <a:off x="-158106" y="3063820"/>
              <a:ext cx="808800" cy="4923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Google Shape;77;p6"/>
            <p:cNvSpPr/>
            <p:nvPr/>
          </p:nvSpPr>
          <p:spPr>
            <a:xfrm rot="-5400000" flipH="1">
              <a:off x="-173395" y="4440518"/>
              <a:ext cx="888000" cy="5412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78;p6"/>
            <p:cNvSpPr/>
            <p:nvPr/>
          </p:nvSpPr>
          <p:spPr>
            <a:xfrm rot="-5400000">
              <a:off x="-120147" y="2870454"/>
              <a:ext cx="614700" cy="374400"/>
            </a:xfrm>
            <a:prstGeom prst="parallelogram">
              <a:avLst>
                <a:gd name="adj" fmla="val 81897"/>
              </a:avLst>
            </a:prstGeom>
            <a:solidFill>
              <a:srgbClr val="FFFFFF">
                <a:alpha val="1422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Google Shape;79;p6"/>
            <p:cNvSpPr/>
            <p:nvPr/>
          </p:nvSpPr>
          <p:spPr>
            <a:xfrm rot="-5400000" flipH="1">
              <a:off x="228056" y="4058304"/>
              <a:ext cx="614400" cy="374400"/>
            </a:xfrm>
            <a:prstGeom prst="parallelogram">
              <a:avLst>
                <a:gd name="adj" fmla="val 81897"/>
              </a:avLst>
            </a:prstGeom>
            <a:solidFill>
              <a:srgbClr val="0066FF">
                <a:alpha val="226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0" name="Google Shape;80;p6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mall" type="blank">
  <p:cSld name="BLANK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" name="Google Shape;130;p10"/>
          <p:cNvGrpSpPr/>
          <p:nvPr/>
        </p:nvGrpSpPr>
        <p:grpSpPr>
          <a:xfrm>
            <a:off x="7934863" y="4"/>
            <a:ext cx="1209179" cy="2774603"/>
            <a:chOff x="7395202" y="-6"/>
            <a:chExt cx="1748884" cy="4013021"/>
          </a:xfrm>
        </p:grpSpPr>
        <p:sp>
          <p:nvSpPr>
            <p:cNvPr id="131" name="Google Shape;131;p10"/>
            <p:cNvSpPr/>
            <p:nvPr/>
          </p:nvSpPr>
          <p:spPr>
            <a:xfrm rot="5400000" flipH="1">
              <a:off x="7471942" y="406044"/>
              <a:ext cx="2078100" cy="12660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" name="Google Shape;132;p10"/>
            <p:cNvSpPr/>
            <p:nvPr/>
          </p:nvSpPr>
          <p:spPr>
            <a:xfrm rot="5400000" flipH="1">
              <a:off x="7072800" y="1666234"/>
              <a:ext cx="2574300" cy="15681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Google Shape;133;p10"/>
            <p:cNvSpPr/>
            <p:nvPr/>
          </p:nvSpPr>
          <p:spPr>
            <a:xfrm rot="-5400000">
              <a:off x="8020587" y="2718092"/>
              <a:ext cx="1396200" cy="8508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Google Shape;134;p10"/>
            <p:cNvSpPr/>
            <p:nvPr/>
          </p:nvSpPr>
          <p:spPr>
            <a:xfrm rot="-5400000">
              <a:off x="7178152" y="542730"/>
              <a:ext cx="1110900" cy="676800"/>
            </a:xfrm>
            <a:prstGeom prst="parallelogram">
              <a:avLst>
                <a:gd name="adj" fmla="val 81897"/>
              </a:avLst>
            </a:prstGeom>
            <a:solidFill>
              <a:srgbClr val="FFFFFF">
                <a:alpha val="1422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Google Shape;135;p10"/>
            <p:cNvSpPr/>
            <p:nvPr/>
          </p:nvSpPr>
          <p:spPr>
            <a:xfrm rot="-5400000" flipH="1">
              <a:off x="8242801" y="3381815"/>
              <a:ext cx="784500" cy="477900"/>
            </a:xfrm>
            <a:prstGeom prst="parallelogram">
              <a:avLst>
                <a:gd name="adj" fmla="val 81897"/>
              </a:avLst>
            </a:prstGeom>
            <a:solidFill>
              <a:srgbClr val="0066FF">
                <a:alpha val="226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6" name="Google Shape;136;p10"/>
          <p:cNvGrpSpPr/>
          <p:nvPr/>
        </p:nvGrpSpPr>
        <p:grpSpPr>
          <a:xfrm>
            <a:off x="-1" y="2232486"/>
            <a:ext cx="874634" cy="2911268"/>
            <a:chOff x="3" y="2750304"/>
            <a:chExt cx="722480" cy="2404814"/>
          </a:xfrm>
        </p:grpSpPr>
        <p:sp>
          <p:nvSpPr>
            <p:cNvPr id="137" name="Google Shape;137;p10"/>
            <p:cNvSpPr/>
            <p:nvPr/>
          </p:nvSpPr>
          <p:spPr>
            <a:xfrm rot="5400000" flipH="1">
              <a:off x="-231667" y="3341328"/>
              <a:ext cx="1185900" cy="7224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Google Shape;138;p10"/>
            <p:cNvSpPr/>
            <p:nvPr/>
          </p:nvSpPr>
          <p:spPr>
            <a:xfrm rot="5400000">
              <a:off x="-158106" y="3063820"/>
              <a:ext cx="808800" cy="4923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Google Shape;139;p10"/>
            <p:cNvSpPr/>
            <p:nvPr/>
          </p:nvSpPr>
          <p:spPr>
            <a:xfrm rot="-5400000" flipH="1">
              <a:off x="-173395" y="4440518"/>
              <a:ext cx="888000" cy="5412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140;p10"/>
            <p:cNvSpPr/>
            <p:nvPr/>
          </p:nvSpPr>
          <p:spPr>
            <a:xfrm rot="-5400000">
              <a:off x="-120147" y="2870454"/>
              <a:ext cx="614700" cy="374400"/>
            </a:xfrm>
            <a:prstGeom prst="parallelogram">
              <a:avLst>
                <a:gd name="adj" fmla="val 81897"/>
              </a:avLst>
            </a:prstGeom>
            <a:solidFill>
              <a:srgbClr val="FFFFFF">
                <a:alpha val="1422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Google Shape;141;p10"/>
            <p:cNvSpPr/>
            <p:nvPr/>
          </p:nvSpPr>
          <p:spPr>
            <a:xfrm rot="-5400000" flipH="1">
              <a:off x="228056" y="4058304"/>
              <a:ext cx="614400" cy="374400"/>
            </a:xfrm>
            <a:prstGeom prst="parallelogram">
              <a:avLst>
                <a:gd name="adj" fmla="val 81897"/>
              </a:avLst>
            </a:prstGeom>
            <a:solidFill>
              <a:srgbClr val="0066FF">
                <a:alpha val="226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2" name="Google Shape;142;p10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big">
  <p:cSld name="BLANK_1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" name="Google Shape;180;p14"/>
          <p:cNvGrpSpPr/>
          <p:nvPr/>
        </p:nvGrpSpPr>
        <p:grpSpPr>
          <a:xfrm>
            <a:off x="7395202" y="-6"/>
            <a:ext cx="1748884" cy="4013021"/>
            <a:chOff x="7395202" y="-6"/>
            <a:chExt cx="1748884" cy="4013021"/>
          </a:xfrm>
        </p:grpSpPr>
        <p:sp>
          <p:nvSpPr>
            <p:cNvPr id="181" name="Google Shape;181;p14"/>
            <p:cNvSpPr/>
            <p:nvPr/>
          </p:nvSpPr>
          <p:spPr>
            <a:xfrm rot="5400000" flipH="1">
              <a:off x="7471942" y="406044"/>
              <a:ext cx="2078100" cy="12660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182;p14"/>
            <p:cNvSpPr/>
            <p:nvPr/>
          </p:nvSpPr>
          <p:spPr>
            <a:xfrm rot="5400000" flipH="1">
              <a:off x="7072800" y="1666234"/>
              <a:ext cx="2574300" cy="15681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183;p14"/>
            <p:cNvSpPr/>
            <p:nvPr/>
          </p:nvSpPr>
          <p:spPr>
            <a:xfrm rot="-5400000">
              <a:off x="8020587" y="2718092"/>
              <a:ext cx="1396200" cy="8508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184;p14"/>
            <p:cNvSpPr/>
            <p:nvPr/>
          </p:nvSpPr>
          <p:spPr>
            <a:xfrm rot="-5400000">
              <a:off x="7178152" y="542730"/>
              <a:ext cx="1110900" cy="676800"/>
            </a:xfrm>
            <a:prstGeom prst="parallelogram">
              <a:avLst>
                <a:gd name="adj" fmla="val 81897"/>
              </a:avLst>
            </a:prstGeom>
            <a:solidFill>
              <a:srgbClr val="FFFFFF">
                <a:alpha val="1422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185;p14"/>
            <p:cNvSpPr/>
            <p:nvPr/>
          </p:nvSpPr>
          <p:spPr>
            <a:xfrm rot="-5400000" flipH="1">
              <a:off x="8242801" y="3381815"/>
              <a:ext cx="784500" cy="477900"/>
            </a:xfrm>
            <a:prstGeom prst="parallelogram">
              <a:avLst>
                <a:gd name="adj" fmla="val 81897"/>
              </a:avLst>
            </a:prstGeom>
            <a:solidFill>
              <a:srgbClr val="0066FF">
                <a:alpha val="226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6" name="Google Shape;186;p14"/>
          <p:cNvSpPr/>
          <p:nvPr/>
        </p:nvSpPr>
        <p:spPr>
          <a:xfrm rot="5400000" flipH="1">
            <a:off x="-479615" y="1845054"/>
            <a:ext cx="2455200" cy="14958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CC3399"/>
              </a:gs>
              <a:gs pos="100000">
                <a:srgbClr val="6699FF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14"/>
          <p:cNvSpPr/>
          <p:nvPr/>
        </p:nvSpPr>
        <p:spPr>
          <a:xfrm rot="5400000">
            <a:off x="-262152" y="1526813"/>
            <a:ext cx="1340700" cy="8163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33CCCC"/>
              </a:gs>
              <a:gs pos="100000">
                <a:srgbClr val="66FF33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p14"/>
          <p:cNvSpPr/>
          <p:nvPr/>
        </p:nvSpPr>
        <p:spPr>
          <a:xfrm rot="-5400000" flipH="1">
            <a:off x="-358955" y="3663589"/>
            <a:ext cx="1838400" cy="11205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FF0066"/>
              </a:gs>
              <a:gs pos="100000">
                <a:srgbClr val="FF9900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Google Shape;189;p14"/>
          <p:cNvSpPr/>
          <p:nvPr/>
        </p:nvSpPr>
        <p:spPr>
          <a:xfrm rot="-5400000">
            <a:off x="-199052" y="1206482"/>
            <a:ext cx="1018800" cy="620700"/>
          </a:xfrm>
          <a:prstGeom prst="parallelogram">
            <a:avLst>
              <a:gd name="adj" fmla="val 81897"/>
            </a:avLst>
          </a:prstGeom>
          <a:solidFill>
            <a:srgbClr val="FFFFFF">
              <a:alpha val="1422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p14"/>
          <p:cNvSpPr/>
          <p:nvPr/>
        </p:nvSpPr>
        <p:spPr>
          <a:xfrm rot="-5400000" flipH="1">
            <a:off x="472234" y="3024661"/>
            <a:ext cx="1272000" cy="775200"/>
          </a:xfrm>
          <a:prstGeom prst="parallelogram">
            <a:avLst>
              <a:gd name="adj" fmla="val 81897"/>
            </a:avLst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14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041F30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067088" y="912850"/>
            <a:ext cx="5972100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067088" y="1650548"/>
            <a:ext cx="5972100" cy="27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»"/>
              <a:defRPr sz="24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1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1pPr>
            <a:lvl2pPr lvl="1" algn="r">
              <a:buNone/>
              <a:defRPr sz="11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2pPr>
            <a:lvl3pPr lvl="2" algn="r">
              <a:buNone/>
              <a:defRPr sz="11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3pPr>
            <a:lvl4pPr lvl="3" algn="r">
              <a:buNone/>
              <a:defRPr sz="11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4pPr>
            <a:lvl5pPr lvl="4" algn="r">
              <a:buNone/>
              <a:defRPr sz="11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5pPr>
            <a:lvl6pPr lvl="5" algn="r">
              <a:buNone/>
              <a:defRPr sz="11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6pPr>
            <a:lvl7pPr lvl="6" algn="r">
              <a:buNone/>
              <a:defRPr sz="11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7pPr>
            <a:lvl8pPr lvl="7" algn="r">
              <a:buNone/>
              <a:defRPr sz="11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8pPr>
            <a:lvl9pPr lvl="8" algn="r">
              <a:buNone/>
              <a:defRPr sz="11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6" r:id="rId6"/>
    <p:sldLayoutId id="2147483660" r:id="rId7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audio" Target="../media/audio1.wav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8.png"/><Relationship Id="rId5" Type="http://schemas.openxmlformats.org/officeDocument/2006/relationships/audio" Target="../media/audio1.wav"/><Relationship Id="rId4" Type="http://schemas.openxmlformats.org/officeDocument/2006/relationships/notesSlide" Target="../notesSlides/notesSlide66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5"/>
          <p:cNvSpPr txBox="1">
            <a:spLocks noGrp="1"/>
          </p:cNvSpPr>
          <p:nvPr>
            <p:ph type="ctrTitle"/>
          </p:nvPr>
        </p:nvSpPr>
        <p:spPr>
          <a:xfrm>
            <a:off x="2166151" y="1927299"/>
            <a:ext cx="5033639" cy="305307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3200" b="1" dirty="0">
                <a:solidFill>
                  <a:schemeClr val="accent5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Salary 2020–2023</a:t>
            </a:r>
            <a:br>
              <a:rPr lang="en-US" sz="3200" b="1" dirty="0">
                <a:solidFill>
                  <a:schemeClr val="accent5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200" b="1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US" sz="3200" b="1" dirty="0">
                <a:solidFill>
                  <a:schemeClr val="accent5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đại</a:t>
            </a:r>
            <a:r>
              <a:rPr lang="en-US" sz="3200" b="1" dirty="0">
                <a:solidFill>
                  <a:schemeClr val="accent5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dịch</a:t>
            </a:r>
            <a:r>
              <a:rPr lang="en-US" sz="3200" b="1" dirty="0">
                <a:solidFill>
                  <a:schemeClr val="accent5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đến</a:t>
            </a:r>
            <a:r>
              <a:rPr lang="en-US" sz="3200" b="1" dirty="0">
                <a:solidFill>
                  <a:schemeClr val="accent5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thời</a:t>
            </a:r>
            <a:r>
              <a:rPr lang="en-US" sz="3200" b="1" dirty="0">
                <a:solidFill>
                  <a:schemeClr val="accent5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hoàng</a:t>
            </a:r>
            <a:r>
              <a:rPr lang="en-US" sz="3200" b="1" dirty="0">
                <a:solidFill>
                  <a:schemeClr val="accent5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kim</a:t>
            </a:r>
            <a:r>
              <a:rPr lang="en-US" sz="3200" b="1" dirty="0">
                <a:solidFill>
                  <a:schemeClr val="accent5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3200" b="1" dirty="0">
                <a:solidFill>
                  <a:schemeClr val="accent5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ngành</a:t>
            </a:r>
            <a:r>
              <a:rPr lang="en-US" sz="3200" b="1" dirty="0">
                <a:solidFill>
                  <a:schemeClr val="accent5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Data &amp; AI</a:t>
            </a:r>
            <a:endParaRPr lang="en-US" sz="1400" b="1" dirty="0">
              <a:solidFill>
                <a:schemeClr val="accent5">
                  <a:lumMod val="20000"/>
                  <a:lumOff val="8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5">
            <a:extLst>
              <a:ext uri="{FF2B5EF4-FFF2-40B4-BE49-F238E27FC236}">
                <a16:creationId xmlns:a16="http://schemas.microsoft.com/office/drawing/2014/main" id="{94DAAE02-E9E9-3803-1C6B-B82950407903}"/>
              </a:ext>
            </a:extLst>
          </p:cNvPr>
          <p:cNvSpPr txBox="1"/>
          <p:nvPr/>
        </p:nvSpPr>
        <p:spPr>
          <a:xfrm>
            <a:off x="717071" y="711711"/>
            <a:ext cx="7709858" cy="11133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249"/>
              </a:lnSpc>
            </a:pPr>
            <a:r>
              <a:rPr lang="en-US" sz="4400" b="1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DỰ ÁN 1</a:t>
            </a:r>
          </a:p>
        </p:txBody>
      </p:sp>
      <p:pic>
        <p:nvPicPr>
          <p:cNvPr id="3" name="Picture 2" descr="FPT Polytechnic">
            <a:extLst>
              <a:ext uri="{FF2B5EF4-FFF2-40B4-BE49-F238E27FC236}">
                <a16:creationId xmlns:a16="http://schemas.microsoft.com/office/drawing/2014/main" id="{9A18DDFE-2C37-D45C-1489-3182D47A16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9389"/>
            <a:ext cx="3112863" cy="8049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6" grpId="0"/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9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52C780F-8CDE-A6A8-3559-A590E0F40A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26538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9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EF103F-1183-5786-42BC-20BA708596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308195" cy="5143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B711A2C-9808-CC86-EAEC-003BE1746E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8195" y="0"/>
            <a:ext cx="3018264" cy="5143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40B525E-4AEF-32AB-7E1A-34FE1467E2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5525" y="0"/>
            <a:ext cx="282091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0484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1"/>
          <p:cNvSpPr txBox="1">
            <a:spLocks noGrp="1"/>
          </p:cNvSpPr>
          <p:nvPr>
            <p:ph type="ctrTitle" idx="4294967295"/>
          </p:nvPr>
        </p:nvSpPr>
        <p:spPr>
          <a:xfrm>
            <a:off x="735980" y="1152293"/>
            <a:ext cx="7278029" cy="227665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DASHBOARD CHI TIẾT</a:t>
            </a:r>
            <a:endParaRPr sz="7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9" name="Google Shape;239;p21"/>
          <p:cNvSpPr txBox="1">
            <a:spLocks noGrp="1"/>
          </p:cNvSpPr>
          <p:nvPr>
            <p:ph type="subTitle" idx="4294967295"/>
          </p:nvPr>
        </p:nvSpPr>
        <p:spPr>
          <a:xfrm>
            <a:off x="1672075" y="3411552"/>
            <a:ext cx="5635200" cy="7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Data Science &amp; AI Salary Analysis 2020–2023</a:t>
            </a:r>
            <a:endParaRPr lang="en-US" b="1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0" name="Google Shape;240;p21"/>
          <p:cNvSpPr/>
          <p:nvPr/>
        </p:nvSpPr>
        <p:spPr>
          <a:xfrm>
            <a:off x="5066647" y="717180"/>
            <a:ext cx="275621" cy="263172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C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1" name="Google Shape;241;p21"/>
          <p:cNvGrpSpPr/>
          <p:nvPr/>
        </p:nvGrpSpPr>
        <p:grpSpPr>
          <a:xfrm>
            <a:off x="5777513" y="-2278"/>
            <a:ext cx="1254638" cy="1209257"/>
            <a:chOff x="6654650" y="3665275"/>
            <a:chExt cx="409100" cy="409125"/>
          </a:xfrm>
        </p:grpSpPr>
        <p:sp>
          <p:nvSpPr>
            <p:cNvPr id="242" name="Google Shape;242;p21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l" t="t" r="r" b="b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rgbClr val="6699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21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l" t="t" r="r" b="b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rgbClr val="6699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4" name="Google Shape;244;p21"/>
          <p:cNvGrpSpPr/>
          <p:nvPr/>
        </p:nvGrpSpPr>
        <p:grpSpPr>
          <a:xfrm>
            <a:off x="537677" y="39243"/>
            <a:ext cx="1178181" cy="1333379"/>
            <a:chOff x="2978" y="4634875"/>
            <a:chExt cx="698572" cy="987068"/>
          </a:xfrm>
        </p:grpSpPr>
        <p:sp>
          <p:nvSpPr>
            <p:cNvPr id="245" name="Google Shape;245;p21"/>
            <p:cNvSpPr/>
            <p:nvPr/>
          </p:nvSpPr>
          <p:spPr>
            <a:xfrm>
              <a:off x="2978" y="5178618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FF00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6" name="Google Shape;246;p21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00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21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FF00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21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FF00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9" name="Google Shape;249;p21"/>
          <p:cNvSpPr/>
          <p:nvPr/>
        </p:nvSpPr>
        <p:spPr>
          <a:xfrm rot="1892490">
            <a:off x="6821707" y="1112575"/>
            <a:ext cx="275600" cy="263152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C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21"/>
          <p:cNvSpPr/>
          <p:nvPr/>
        </p:nvSpPr>
        <p:spPr>
          <a:xfrm rot="-931596">
            <a:off x="7052573" y="2220270"/>
            <a:ext cx="186411" cy="177991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C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21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7B9337B-D418-DB5F-3F5D-B6627DCB25DB}"/>
              </a:ext>
            </a:extLst>
          </p:cNvPr>
          <p:cNvSpPr txBox="1"/>
          <p:nvPr/>
        </p:nvSpPr>
        <p:spPr>
          <a:xfrm>
            <a:off x="1666478" y="285579"/>
            <a:ext cx="4572000" cy="76944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" sz="4400" b="1" dirty="0">
                <a:solidFill>
                  <a:schemeClr val="tx1"/>
                </a:solidFill>
              </a:rPr>
              <a:t>2</a:t>
            </a:r>
            <a:endParaRPr lang="en-US" sz="4400" b="1" dirty="0">
              <a:solidFill>
                <a:schemeClr val="tx1"/>
              </a:solidFill>
            </a:endParaRPr>
          </a:p>
        </p:txBody>
      </p:sp>
      <p:sp>
        <p:nvSpPr>
          <p:cNvPr id="3" name="Google Shape;246;p21">
            <a:extLst>
              <a:ext uri="{FF2B5EF4-FFF2-40B4-BE49-F238E27FC236}">
                <a16:creationId xmlns:a16="http://schemas.microsoft.com/office/drawing/2014/main" id="{1F7DBBD3-C983-A028-60B8-08244DEFF382}"/>
              </a:ext>
            </a:extLst>
          </p:cNvPr>
          <p:cNvSpPr/>
          <p:nvPr/>
        </p:nvSpPr>
        <p:spPr>
          <a:xfrm>
            <a:off x="414052" y="1421259"/>
            <a:ext cx="123625" cy="99017"/>
          </a:xfrm>
          <a:custGeom>
            <a:avLst/>
            <a:gdLst/>
            <a:ahLst/>
            <a:cxnLst/>
            <a:rect l="l" t="t" r="r" b="b"/>
            <a:pathLst>
              <a:path w="2932" h="2932" extrusionOk="0">
                <a:moveTo>
                  <a:pt x="2028" y="1"/>
                </a:moveTo>
                <a:lnTo>
                  <a:pt x="1857" y="25"/>
                </a:lnTo>
                <a:lnTo>
                  <a:pt x="1686" y="74"/>
                </a:lnTo>
                <a:lnTo>
                  <a:pt x="1515" y="147"/>
                </a:lnTo>
                <a:lnTo>
                  <a:pt x="1369" y="269"/>
                </a:lnTo>
                <a:lnTo>
                  <a:pt x="1222" y="489"/>
                </a:lnTo>
                <a:lnTo>
                  <a:pt x="1002" y="831"/>
                </a:lnTo>
                <a:lnTo>
                  <a:pt x="563" y="1735"/>
                </a:lnTo>
                <a:lnTo>
                  <a:pt x="172" y="2565"/>
                </a:lnTo>
                <a:lnTo>
                  <a:pt x="1" y="2932"/>
                </a:lnTo>
                <a:lnTo>
                  <a:pt x="1" y="2932"/>
                </a:lnTo>
                <a:lnTo>
                  <a:pt x="367" y="2761"/>
                </a:lnTo>
                <a:lnTo>
                  <a:pt x="1198" y="2370"/>
                </a:lnTo>
                <a:lnTo>
                  <a:pt x="2101" y="1930"/>
                </a:lnTo>
                <a:lnTo>
                  <a:pt x="2443" y="1710"/>
                </a:lnTo>
                <a:lnTo>
                  <a:pt x="2663" y="1564"/>
                </a:lnTo>
                <a:lnTo>
                  <a:pt x="2785" y="1417"/>
                </a:lnTo>
                <a:lnTo>
                  <a:pt x="2858" y="1246"/>
                </a:lnTo>
                <a:lnTo>
                  <a:pt x="2907" y="1075"/>
                </a:lnTo>
                <a:lnTo>
                  <a:pt x="2932" y="904"/>
                </a:lnTo>
                <a:lnTo>
                  <a:pt x="2907" y="733"/>
                </a:lnTo>
                <a:lnTo>
                  <a:pt x="2858" y="562"/>
                </a:lnTo>
                <a:lnTo>
                  <a:pt x="2785" y="416"/>
                </a:lnTo>
                <a:lnTo>
                  <a:pt x="2663" y="269"/>
                </a:lnTo>
                <a:lnTo>
                  <a:pt x="2517" y="147"/>
                </a:lnTo>
                <a:lnTo>
                  <a:pt x="2370" y="74"/>
                </a:lnTo>
                <a:lnTo>
                  <a:pt x="2199" y="25"/>
                </a:lnTo>
                <a:lnTo>
                  <a:pt x="2028" y="1"/>
                </a:lnTo>
                <a:close/>
              </a:path>
            </a:pathLst>
          </a:custGeom>
          <a:solidFill>
            <a:srgbClr val="FF00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2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8" grpId="0"/>
      <p:bldP spid="239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1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F72307-EB1C-5B48-0646-B1FF3B935BE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2471"/>
          <a:stretch/>
        </p:blipFill>
        <p:spPr>
          <a:xfrm>
            <a:off x="-67658" y="0"/>
            <a:ext cx="921153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8991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2"/>
          <p:cNvSpPr txBox="1">
            <a:spLocks noGrp="1"/>
          </p:cNvSpPr>
          <p:nvPr>
            <p:ph type="title"/>
          </p:nvPr>
        </p:nvSpPr>
        <p:spPr>
          <a:xfrm>
            <a:off x="1067088" y="453483"/>
            <a:ext cx="5972100" cy="109536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Dashboard DATA SCIENCE &amp; AI SALARY ANALYSIS 2020–2023</a:t>
            </a:r>
            <a:endParaRPr sz="1800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9" name="Google Shape;259;p22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0DA34AAC-C5C8-CC19-0076-B9A400E3FAD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054942" y="1763596"/>
            <a:ext cx="4119715" cy="32144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Tổng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quan</a:t>
            </a: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marR="0" lvl="0" indent="-28575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Theo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marR="0" lvl="0" indent="-28575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Theo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khu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vực</a:t>
            </a: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marR="0" lvl="0" indent="-28575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Theo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kinh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nghiệm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lang="en-US" alt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marR="0" lvl="0" indent="-28575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lang="en-US" altLang="en-US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ức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remote</a:t>
            </a:r>
          </a:p>
          <a:p>
            <a:pPr marL="285750" marR="0" lvl="0" indent="-28575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endParaRPr lang="en-US" altLang="en-US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7" grpId="0"/>
      <p:bldP spid="9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2"/>
          <p:cNvSpPr txBox="1">
            <a:spLocks noGrp="1"/>
          </p:cNvSpPr>
          <p:nvPr>
            <p:ph type="title"/>
          </p:nvPr>
        </p:nvSpPr>
        <p:spPr>
          <a:xfrm>
            <a:off x="1106417" y="190967"/>
            <a:ext cx="6257944" cy="109536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Biểu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đường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Average Salary (USD)</a:t>
            </a:r>
            <a:endParaRPr sz="4000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9" name="Google Shape;259;p22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Times New Roman" panose="02020603050405020304" pitchFamily="18" charset="0"/>
                <a:cs typeface="Times New Roman" panose="02020603050405020304" pitchFamily="18" charset="0"/>
              </a:rPr>
              <a:t>15</a:t>
            </a:fld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5FE9B51F-143F-CDA7-F977-8C417767FD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7250439"/>
              </p:ext>
            </p:extLst>
          </p:nvPr>
        </p:nvGraphicFramePr>
        <p:xfrm>
          <a:off x="855404" y="1460359"/>
          <a:ext cx="6597446" cy="2944490"/>
        </p:xfrm>
        <a:graphic>
          <a:graphicData uri="http://schemas.openxmlformats.org/drawingml/2006/table">
            <a:tbl>
              <a:tblPr/>
              <a:tblGrid>
                <a:gridCol w="3298723">
                  <a:extLst>
                    <a:ext uri="{9D8B030D-6E8A-4147-A177-3AD203B41FA5}">
                      <a16:colId xmlns:a16="http://schemas.microsoft.com/office/drawing/2014/main" val="2712153375"/>
                    </a:ext>
                  </a:extLst>
                </a:gridCol>
                <a:gridCol w="3298723">
                  <a:extLst>
                    <a:ext uri="{9D8B030D-6E8A-4147-A177-3AD203B41FA5}">
                      <a16:colId xmlns:a16="http://schemas.microsoft.com/office/drawing/2014/main" val="1196452791"/>
                    </a:ext>
                  </a:extLst>
                </a:gridCol>
              </a:tblGrid>
              <a:tr h="588898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err="1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</a:rPr>
                        <a:t>Năm</a:t>
                      </a:r>
                      <a:endParaRPr lang="en-US" sz="1400" b="1" dirty="0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400" b="1" dirty="0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</a:rPr>
                        <a:t>Lương trung bình (USD)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8627200"/>
                  </a:ext>
                </a:extLst>
              </a:tr>
              <a:tr h="588898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2020</a:t>
                      </a:r>
                      <a:endParaRPr lang="en-US" sz="1400" dirty="0">
                        <a:solidFill>
                          <a:schemeClr val="tx1">
                            <a:lumMod val="9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>
                              <a:lumMod val="9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~92K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1237551"/>
                  </a:ext>
                </a:extLst>
              </a:tr>
              <a:tr h="588898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2021</a:t>
                      </a:r>
                      <a:endParaRPr lang="en-US" sz="1400" dirty="0">
                        <a:solidFill>
                          <a:schemeClr val="tx1">
                            <a:lumMod val="9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~94K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5680510"/>
                  </a:ext>
                </a:extLst>
              </a:tr>
              <a:tr h="588898">
                <a:tc>
                  <a:txBody>
                    <a:bodyPr/>
                    <a:lstStyle/>
                    <a:p>
                      <a:pPr algn="ctr"/>
                      <a:r>
                        <a:rPr lang="en-US" sz="1400" b="1">
                          <a:solidFill>
                            <a:schemeClr val="tx1">
                              <a:lumMod val="9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2022</a:t>
                      </a:r>
                      <a:endParaRPr lang="en-US" sz="1400">
                        <a:solidFill>
                          <a:schemeClr val="tx1">
                            <a:lumMod val="9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>
                              <a:lumMod val="9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~133K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4088045"/>
                  </a:ext>
                </a:extLst>
              </a:tr>
              <a:tr h="588898">
                <a:tc>
                  <a:txBody>
                    <a:bodyPr/>
                    <a:lstStyle/>
                    <a:p>
                      <a:pPr algn="ctr"/>
                      <a:r>
                        <a:rPr lang="en-US" sz="1400" b="1">
                          <a:solidFill>
                            <a:schemeClr val="tx1">
                              <a:lumMod val="9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2023</a:t>
                      </a:r>
                      <a:endParaRPr lang="en-US" sz="1400">
                        <a:solidFill>
                          <a:schemeClr val="tx1">
                            <a:lumMod val="9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~140K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18591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7355408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2"/>
          <p:cNvSpPr txBox="1">
            <a:spLocks noGrp="1"/>
          </p:cNvSpPr>
          <p:nvPr>
            <p:ph type="title"/>
          </p:nvPr>
        </p:nvSpPr>
        <p:spPr>
          <a:xfrm>
            <a:off x="1106417" y="190967"/>
            <a:ext cx="6257944" cy="87091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sz="4400" b="1" dirty="0" err="1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Nhận</a:t>
            </a:r>
            <a:r>
              <a:rPr lang="en-US" sz="4400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b="1" dirty="0" err="1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xét</a:t>
            </a:r>
            <a:endParaRPr lang="vi-VN" sz="4400" dirty="0">
              <a:solidFill>
                <a:schemeClr val="accent6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9" name="Google Shape;259;p22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Times New Roman" panose="02020603050405020304" pitchFamily="18" charset="0"/>
                <a:cs typeface="Times New Roman" panose="02020603050405020304" pitchFamily="18" charset="0"/>
              </a:rPr>
              <a:t>16</a:t>
            </a:fld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FD6ABB-D57E-216B-F0A1-7A9AF129E068}"/>
              </a:ext>
            </a:extLst>
          </p:cNvPr>
          <p:cNvSpPr txBox="1"/>
          <p:nvPr/>
        </p:nvSpPr>
        <p:spPr>
          <a:xfrm>
            <a:off x="2118851" y="1166881"/>
            <a:ext cx="45720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2020 → 2021:</a:t>
            </a:r>
            <a:r>
              <a:rPr lang="vi-V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tăng nhẹ (92K → 94K)</a:t>
            </a:r>
            <a:endParaRPr 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vi-V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vi-VN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2021 → 2022:</a:t>
            </a:r>
            <a:r>
              <a:rPr lang="vi-V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tăng mạnh (94K → 133K)</a:t>
            </a:r>
            <a:endParaRPr 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vi-V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vi-V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giai đoạn bùng nổ nhu cầu Data/AI.</a:t>
            </a:r>
            <a:endParaRPr 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vi-V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vi-VN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2022 → 2023:</a:t>
            </a:r>
            <a:r>
              <a:rPr lang="vi-V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tiếp tục tăng nhưng chậm hơn (133K → 140K).</a:t>
            </a:r>
            <a:endParaRPr 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vi-V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vi-V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➡️ </a:t>
            </a:r>
            <a:r>
              <a:rPr lang="vi-VN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Xu hướng chung:</a:t>
            </a:r>
            <a:r>
              <a:rPr lang="vi-V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Lương ngành Data Science &amp; AI tăng rõ rệt trong 4 năm được phân tích.</a:t>
            </a:r>
          </a:p>
        </p:txBody>
      </p:sp>
    </p:spTree>
    <p:extLst>
      <p:ext uri="{BB962C8B-B14F-4D97-AF65-F5344CB8AC3E}">
        <p14:creationId xmlns:p14="http://schemas.microsoft.com/office/powerpoint/2010/main" val="140501426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7" grpId="0"/>
      <p:bldP spid="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2"/>
          <p:cNvSpPr txBox="1">
            <a:spLocks noGrp="1"/>
          </p:cNvSpPr>
          <p:nvPr>
            <p:ph type="title"/>
          </p:nvPr>
        </p:nvSpPr>
        <p:spPr>
          <a:xfrm>
            <a:off x="1106417" y="190967"/>
            <a:ext cx="6257944" cy="109536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2800" b="1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2</a:t>
            </a: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. </a:t>
            </a:r>
            <a:r>
              <a:rPr lang="vi-VN" sz="2800" b="1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Tỷ lệ lương trung bình theo năm</a:t>
            </a:r>
            <a:endParaRPr sz="6600" dirty="0">
              <a:solidFill>
                <a:schemeClr val="accent6">
                  <a:lumMod val="75000"/>
                </a:schemeClr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259" name="Google Shape;259;p22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Times New Roman" panose="02020603050405020304" pitchFamily="18" charset="0"/>
                <a:cs typeface="Times New Roman" panose="02020603050405020304" pitchFamily="18" charset="0"/>
              </a:rPr>
              <a:t>17</a:t>
            </a:fld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D47BD4-FEAF-C28B-8478-F9BB7DF78654}"/>
              </a:ext>
            </a:extLst>
          </p:cNvPr>
          <p:cNvSpPr txBox="1"/>
          <p:nvPr/>
        </p:nvSpPr>
        <p:spPr>
          <a:xfrm>
            <a:off x="2286000" y="1286334"/>
            <a:ext cx="4572000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2023:</a:t>
            </a:r>
            <a:r>
              <a:rPr lang="vi-V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~31.79%</a:t>
            </a:r>
            <a:endParaRPr 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vi-V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vi-VN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2022:</a:t>
            </a:r>
            <a:r>
              <a:rPr lang="vi-V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~28.44%</a:t>
            </a:r>
            <a:endParaRPr 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vi-V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vi-VN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2021:</a:t>
            </a:r>
            <a:r>
              <a:rPr lang="vi-V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~20.07%</a:t>
            </a:r>
            <a:endParaRPr 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vi-V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vi-VN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2020:</a:t>
            </a:r>
            <a:r>
              <a:rPr lang="vi-V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~19.69%</a:t>
            </a:r>
            <a:endParaRPr 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vi-V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vi-V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➡️ Điều này cho thấy </a:t>
            </a:r>
            <a:r>
              <a:rPr lang="vi-VN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lương năm 2023 chiếm tỷ trọng lớn nhất</a:t>
            </a:r>
            <a:r>
              <a:rPr lang="vi-V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phản ánh xu hướng lương ngày càng tăng theo năm.</a:t>
            </a:r>
          </a:p>
        </p:txBody>
      </p:sp>
    </p:spTree>
    <p:extLst>
      <p:ext uri="{BB962C8B-B14F-4D97-AF65-F5344CB8AC3E}">
        <p14:creationId xmlns:p14="http://schemas.microsoft.com/office/powerpoint/2010/main" val="367798287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7" grpId="0"/>
      <p:bldP spid="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2"/>
          <p:cNvSpPr txBox="1">
            <a:spLocks noGrp="1"/>
          </p:cNvSpPr>
          <p:nvPr>
            <p:ph type="title"/>
          </p:nvPr>
        </p:nvSpPr>
        <p:spPr>
          <a:xfrm>
            <a:off x="1480042" y="0"/>
            <a:ext cx="5363209" cy="77674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3. </a:t>
            </a:r>
            <a:r>
              <a:rPr lang="en-US" sz="3200" b="1" dirty="0" err="1">
                <a:solidFill>
                  <a:schemeClr val="accent6">
                    <a:lumMod val="75000"/>
                  </a:schemeClr>
                </a:solidFill>
                <a:latin typeface="+mj-lt"/>
              </a:rPr>
              <a:t>Tổng</a:t>
            </a:r>
            <a:r>
              <a:rPr lang="en-US" sz="3200" b="1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 </a:t>
            </a:r>
            <a:r>
              <a:rPr lang="en-US" sz="3200" b="1" dirty="0" err="1">
                <a:solidFill>
                  <a:schemeClr val="accent6">
                    <a:lumMod val="75000"/>
                  </a:schemeClr>
                </a:solidFill>
                <a:latin typeface="+mj-lt"/>
              </a:rPr>
              <a:t>kết</a:t>
            </a:r>
            <a:r>
              <a:rPr lang="en-US" sz="3200" b="1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 </a:t>
            </a:r>
            <a:endParaRPr sz="7200" dirty="0">
              <a:solidFill>
                <a:schemeClr val="accent6">
                  <a:lumMod val="75000"/>
                </a:schemeClr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259" name="Google Shape;259;p22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Times New Roman" panose="02020603050405020304" pitchFamily="18" charset="0"/>
                <a:cs typeface="Times New Roman" panose="02020603050405020304" pitchFamily="18" charset="0"/>
              </a:rPr>
              <a:t>18</a:t>
            </a:fld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250C2565-AA8F-D6D0-192A-07C63AC4EB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29032" y="988516"/>
            <a:ext cx="6508955" cy="4154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Tăng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mạnh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nhất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năm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2022</a:t>
            </a:r>
            <a:endParaRPr lang="en-US" alt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Tx/>
              <a:buFont typeface="Wingdings" panose="05000000000000000000" pitchFamily="2" charset="2"/>
              <a:buChar char="Ø"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Năm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2023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mức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lương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cao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nhất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chiếm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tỷ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trọng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lớn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nhất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tổng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mức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lương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4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năm</a:t>
            </a:r>
            <a:endParaRPr lang="en-US" alt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Tx/>
              <a:buFont typeface="Wingdings" panose="05000000000000000000" pitchFamily="2" charset="2"/>
              <a:buChar char="Ø"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Dashboard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mục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tích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thêm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khu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vực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kinh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nghiệm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&amp; remote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Tx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Lương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ngành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DS/AI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tăng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đều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giai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đoạn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2020–2023.</a:t>
            </a:r>
          </a:p>
        </p:txBody>
      </p:sp>
    </p:spTree>
    <p:extLst>
      <p:ext uri="{BB962C8B-B14F-4D97-AF65-F5344CB8AC3E}">
        <p14:creationId xmlns:p14="http://schemas.microsoft.com/office/powerpoint/2010/main" val="73917254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7" grpId="0"/>
      <p:bldP spid="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1"/>
          <p:cNvSpPr txBox="1">
            <a:spLocks noGrp="1"/>
          </p:cNvSpPr>
          <p:nvPr>
            <p:ph type="ctrTitle" idx="4294967295"/>
          </p:nvPr>
        </p:nvSpPr>
        <p:spPr>
          <a:xfrm>
            <a:off x="735980" y="1152293"/>
            <a:ext cx="7278029" cy="227665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DASHBOARD TỔNG QUAN</a:t>
            </a:r>
            <a:endParaRPr sz="7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9" name="Google Shape;239;p21"/>
          <p:cNvSpPr txBox="1">
            <a:spLocks noGrp="1"/>
          </p:cNvSpPr>
          <p:nvPr>
            <p:ph type="subTitle" idx="4294967295"/>
          </p:nvPr>
        </p:nvSpPr>
        <p:spPr>
          <a:xfrm>
            <a:off x="1672075" y="3411552"/>
            <a:ext cx="5635200" cy="7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Data Science &amp; AI Salary Analysis 2020–2023</a:t>
            </a:r>
            <a:endParaRPr lang="en-US" b="1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0" name="Google Shape;240;p21"/>
          <p:cNvSpPr/>
          <p:nvPr/>
        </p:nvSpPr>
        <p:spPr>
          <a:xfrm>
            <a:off x="5066647" y="717180"/>
            <a:ext cx="275621" cy="263172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C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1" name="Google Shape;241;p21"/>
          <p:cNvGrpSpPr/>
          <p:nvPr/>
        </p:nvGrpSpPr>
        <p:grpSpPr>
          <a:xfrm>
            <a:off x="5777513" y="-2278"/>
            <a:ext cx="1254638" cy="1209257"/>
            <a:chOff x="6654650" y="3665275"/>
            <a:chExt cx="409100" cy="409125"/>
          </a:xfrm>
        </p:grpSpPr>
        <p:sp>
          <p:nvSpPr>
            <p:cNvPr id="242" name="Google Shape;242;p21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l" t="t" r="r" b="b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rgbClr val="6699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21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l" t="t" r="r" b="b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rgbClr val="6699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4" name="Google Shape;244;p21"/>
          <p:cNvGrpSpPr/>
          <p:nvPr/>
        </p:nvGrpSpPr>
        <p:grpSpPr>
          <a:xfrm>
            <a:off x="537677" y="39243"/>
            <a:ext cx="1178181" cy="1333379"/>
            <a:chOff x="2978" y="4634875"/>
            <a:chExt cx="698572" cy="987068"/>
          </a:xfrm>
        </p:grpSpPr>
        <p:sp>
          <p:nvSpPr>
            <p:cNvPr id="245" name="Google Shape;245;p21"/>
            <p:cNvSpPr/>
            <p:nvPr/>
          </p:nvSpPr>
          <p:spPr>
            <a:xfrm>
              <a:off x="2978" y="5178618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FF00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6" name="Google Shape;246;p21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00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21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FF00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21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FF00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9" name="Google Shape;249;p21"/>
          <p:cNvSpPr/>
          <p:nvPr/>
        </p:nvSpPr>
        <p:spPr>
          <a:xfrm rot="1892490">
            <a:off x="6821707" y="1112575"/>
            <a:ext cx="275600" cy="263152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C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21"/>
          <p:cNvSpPr/>
          <p:nvPr/>
        </p:nvSpPr>
        <p:spPr>
          <a:xfrm rot="-931596">
            <a:off x="7052573" y="2220270"/>
            <a:ext cx="186411" cy="177991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C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21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7B9337B-D418-DB5F-3F5D-B6627DCB25DB}"/>
              </a:ext>
            </a:extLst>
          </p:cNvPr>
          <p:cNvSpPr txBox="1"/>
          <p:nvPr/>
        </p:nvSpPr>
        <p:spPr>
          <a:xfrm>
            <a:off x="1666478" y="285579"/>
            <a:ext cx="4572000" cy="76944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" sz="4400" b="1" dirty="0">
                <a:solidFill>
                  <a:schemeClr val="tx1"/>
                </a:solidFill>
              </a:rPr>
              <a:t>2</a:t>
            </a:r>
            <a:endParaRPr lang="en-US" sz="4400" b="1" dirty="0">
              <a:solidFill>
                <a:schemeClr val="tx1"/>
              </a:solidFill>
            </a:endParaRPr>
          </a:p>
        </p:txBody>
      </p:sp>
      <p:sp>
        <p:nvSpPr>
          <p:cNvPr id="3" name="Google Shape;246;p21">
            <a:extLst>
              <a:ext uri="{FF2B5EF4-FFF2-40B4-BE49-F238E27FC236}">
                <a16:creationId xmlns:a16="http://schemas.microsoft.com/office/drawing/2014/main" id="{1F7DBBD3-C983-A028-60B8-08244DEFF382}"/>
              </a:ext>
            </a:extLst>
          </p:cNvPr>
          <p:cNvSpPr/>
          <p:nvPr/>
        </p:nvSpPr>
        <p:spPr>
          <a:xfrm>
            <a:off x="414052" y="1421259"/>
            <a:ext cx="123625" cy="99017"/>
          </a:xfrm>
          <a:custGeom>
            <a:avLst/>
            <a:gdLst/>
            <a:ahLst/>
            <a:cxnLst/>
            <a:rect l="l" t="t" r="r" b="b"/>
            <a:pathLst>
              <a:path w="2932" h="2932" extrusionOk="0">
                <a:moveTo>
                  <a:pt x="2028" y="1"/>
                </a:moveTo>
                <a:lnTo>
                  <a:pt x="1857" y="25"/>
                </a:lnTo>
                <a:lnTo>
                  <a:pt x="1686" y="74"/>
                </a:lnTo>
                <a:lnTo>
                  <a:pt x="1515" y="147"/>
                </a:lnTo>
                <a:lnTo>
                  <a:pt x="1369" y="269"/>
                </a:lnTo>
                <a:lnTo>
                  <a:pt x="1222" y="489"/>
                </a:lnTo>
                <a:lnTo>
                  <a:pt x="1002" y="831"/>
                </a:lnTo>
                <a:lnTo>
                  <a:pt x="563" y="1735"/>
                </a:lnTo>
                <a:lnTo>
                  <a:pt x="172" y="2565"/>
                </a:lnTo>
                <a:lnTo>
                  <a:pt x="1" y="2932"/>
                </a:lnTo>
                <a:lnTo>
                  <a:pt x="1" y="2932"/>
                </a:lnTo>
                <a:lnTo>
                  <a:pt x="367" y="2761"/>
                </a:lnTo>
                <a:lnTo>
                  <a:pt x="1198" y="2370"/>
                </a:lnTo>
                <a:lnTo>
                  <a:pt x="2101" y="1930"/>
                </a:lnTo>
                <a:lnTo>
                  <a:pt x="2443" y="1710"/>
                </a:lnTo>
                <a:lnTo>
                  <a:pt x="2663" y="1564"/>
                </a:lnTo>
                <a:lnTo>
                  <a:pt x="2785" y="1417"/>
                </a:lnTo>
                <a:lnTo>
                  <a:pt x="2858" y="1246"/>
                </a:lnTo>
                <a:lnTo>
                  <a:pt x="2907" y="1075"/>
                </a:lnTo>
                <a:lnTo>
                  <a:pt x="2932" y="904"/>
                </a:lnTo>
                <a:lnTo>
                  <a:pt x="2907" y="733"/>
                </a:lnTo>
                <a:lnTo>
                  <a:pt x="2858" y="562"/>
                </a:lnTo>
                <a:lnTo>
                  <a:pt x="2785" y="416"/>
                </a:lnTo>
                <a:lnTo>
                  <a:pt x="2663" y="269"/>
                </a:lnTo>
                <a:lnTo>
                  <a:pt x="2517" y="147"/>
                </a:lnTo>
                <a:lnTo>
                  <a:pt x="2370" y="74"/>
                </a:lnTo>
                <a:lnTo>
                  <a:pt x="2199" y="25"/>
                </a:lnTo>
                <a:lnTo>
                  <a:pt x="2028" y="1"/>
                </a:lnTo>
                <a:close/>
              </a:path>
            </a:pathLst>
          </a:custGeom>
          <a:solidFill>
            <a:srgbClr val="FF00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86001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8" grpId="0"/>
      <p:bldP spid="239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6"/>
          <p:cNvSpPr txBox="1">
            <a:spLocks noGrp="1"/>
          </p:cNvSpPr>
          <p:nvPr>
            <p:ph type="title"/>
          </p:nvPr>
        </p:nvSpPr>
        <p:spPr>
          <a:xfrm>
            <a:off x="1510972" y="223351"/>
            <a:ext cx="5972100" cy="63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GIỚI THIỆU DỰ ÁN </a:t>
            </a:r>
            <a:endParaRPr dirty="0">
              <a:solidFill>
                <a:schemeClr val="accent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2" name="Google Shape;202;p16"/>
          <p:cNvSpPr txBox="1">
            <a:spLocks noGrp="1"/>
          </p:cNvSpPr>
          <p:nvPr>
            <p:ph type="body" idx="2"/>
          </p:nvPr>
        </p:nvSpPr>
        <p:spPr>
          <a:xfrm>
            <a:off x="734088" y="996624"/>
            <a:ext cx="3257700" cy="40725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FFCC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MỞ ĐẦU </a:t>
            </a: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endParaRPr sz="3200" dirty="0">
              <a:solidFill>
                <a:srgbClr val="FFCC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Ø"/>
            </a:pPr>
            <a:r>
              <a:rPr lang="en-US" sz="16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Đây</a:t>
            </a:r>
            <a:r>
              <a:rPr lang="en-US" sz="16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là</a:t>
            </a:r>
            <a:r>
              <a:rPr lang="en-US" sz="16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dự</a:t>
            </a:r>
            <a:r>
              <a:rPr lang="en-US" sz="16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án</a:t>
            </a:r>
            <a:r>
              <a:rPr lang="en-US" sz="16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phân</a:t>
            </a:r>
            <a:r>
              <a:rPr lang="en-US" sz="16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tích</a:t>
            </a:r>
            <a:r>
              <a:rPr lang="en-US" sz="16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toàn</a:t>
            </a:r>
            <a:r>
              <a:rPr lang="en-US" sz="16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diện</a:t>
            </a:r>
            <a:r>
              <a:rPr lang="en-US" sz="16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dựa</a:t>
            </a:r>
            <a:r>
              <a:rPr lang="en-US" sz="16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trên</a:t>
            </a:r>
            <a:r>
              <a:rPr lang="en-US" sz="16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tập</a:t>
            </a:r>
            <a:r>
              <a:rPr lang="en-US" sz="16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dữ</a:t>
            </a:r>
            <a:r>
              <a:rPr lang="en-US" sz="16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liệu</a:t>
            </a:r>
            <a:r>
              <a:rPr lang="en-US" sz="16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thực</a:t>
            </a:r>
            <a:r>
              <a:rPr lang="en-US" sz="16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tế</a:t>
            </a:r>
            <a:r>
              <a:rPr lang="en-US" sz="16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gồm</a:t>
            </a:r>
            <a:r>
              <a:rPr lang="en-US" sz="16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3.755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mức</a:t>
            </a:r>
            <a:r>
              <a:rPr lang="en-US" sz="16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lương</a:t>
            </a:r>
            <a:r>
              <a:rPr lang="en-US" sz="16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trong</a:t>
            </a:r>
            <a:r>
              <a:rPr lang="en-US" sz="16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file ds_salaries.csv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nhằm</a:t>
            </a:r>
            <a:r>
              <a:rPr lang="en-US" sz="16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kể</a:t>
            </a:r>
            <a:r>
              <a:rPr lang="en-US" sz="16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lại</a:t>
            </a:r>
            <a:r>
              <a:rPr lang="en-US" sz="16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hành</a:t>
            </a:r>
            <a:r>
              <a:rPr lang="en-US" sz="16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trình</a:t>
            </a:r>
            <a:r>
              <a:rPr lang="en-US" sz="16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4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năm</a:t>
            </a:r>
            <a:r>
              <a:rPr lang="en-US" sz="16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bùng</a:t>
            </a:r>
            <a:r>
              <a:rPr lang="en-US" sz="16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nổ</a:t>
            </a:r>
            <a:r>
              <a:rPr lang="en-US" sz="16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của</a:t>
            </a:r>
            <a:r>
              <a:rPr lang="en-US" sz="16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ngành</a:t>
            </a:r>
            <a:r>
              <a:rPr lang="en-US" sz="16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Data &amp; AI</a:t>
            </a:r>
          </a:p>
          <a:p>
            <a:pPr marL="285750" lvl="0" indent="-28575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Ø"/>
            </a:pPr>
            <a:r>
              <a:rPr lang="en-US" sz="16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Đồng</a:t>
            </a:r>
            <a:r>
              <a:rPr lang="en-US" sz="16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thời</a:t>
            </a:r>
            <a:r>
              <a:rPr lang="en-US" sz="16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đưa</a:t>
            </a:r>
            <a:r>
              <a:rPr lang="en-US" sz="16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ra</a:t>
            </a:r>
            <a:r>
              <a:rPr lang="en-US" sz="16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lộ</a:t>
            </a:r>
            <a:r>
              <a:rPr lang="en-US" sz="16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trình</a:t>
            </a:r>
            <a:r>
              <a:rPr lang="en-US" sz="16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lương</a:t>
            </a:r>
            <a:r>
              <a:rPr lang="en-US" sz="16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tối</a:t>
            </a:r>
            <a:r>
              <a:rPr lang="en-US" sz="16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ưu</a:t>
            </a:r>
            <a:r>
              <a:rPr lang="en-US" sz="16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cho</a:t>
            </a:r>
            <a:r>
              <a:rPr lang="en-US" sz="16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nhân</a:t>
            </a:r>
            <a:r>
              <a:rPr lang="en-US" sz="16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sự</a:t>
            </a:r>
            <a:r>
              <a:rPr lang="en-US" sz="16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ngành</a:t>
            </a:r>
            <a:r>
              <a:rPr lang="en-US" sz="16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này</a:t>
            </a:r>
            <a:r>
              <a:rPr lang="en-US" sz="16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trong</a:t>
            </a:r>
            <a:r>
              <a:rPr lang="en-US" sz="16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giai</a:t>
            </a:r>
            <a:r>
              <a:rPr lang="en-US" sz="16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đoạn</a:t>
            </a:r>
            <a:r>
              <a:rPr lang="en-US" sz="16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2025–20261</a:t>
            </a:r>
            <a:endParaRPr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3" name="Google Shape;203;p16"/>
          <p:cNvSpPr txBox="1">
            <a:spLocks noGrp="1"/>
          </p:cNvSpPr>
          <p:nvPr>
            <p:ph type="body" idx="2"/>
          </p:nvPr>
        </p:nvSpPr>
        <p:spPr>
          <a:xfrm>
            <a:off x="4218040" y="939250"/>
            <a:ext cx="3425634" cy="412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 b="1" dirty="0" err="1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Mục</a:t>
            </a:r>
            <a:r>
              <a:rPr lang="en-US" sz="2400" b="1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2400" b="1" dirty="0" err="1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tiêu</a:t>
            </a:r>
            <a:r>
              <a:rPr lang="en-US" sz="2400" b="1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2400" b="1" dirty="0" err="1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dự</a:t>
            </a:r>
            <a:r>
              <a:rPr lang="en-US" sz="2400" b="1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2400" b="1" dirty="0" err="1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án</a:t>
            </a:r>
            <a:endParaRPr lang="en-US" sz="2400" b="1" dirty="0">
              <a:solidFill>
                <a:srgbClr val="FFC000"/>
              </a:solidFill>
              <a:effectLst/>
              <a:latin typeface="Times New Roman" panose="02020603050405020304" pitchFamily="18" charset="0"/>
              <a:ea typeface="Aptos" panose="020B0004020202020204" pitchFamily="34" charset="0"/>
            </a:endParaRP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endParaRPr lang="en-US" sz="2400" b="1" dirty="0">
              <a:solidFill>
                <a:srgbClr val="FFC000"/>
              </a:solidFill>
              <a:effectLst/>
              <a:latin typeface="Times New Roman" panose="02020603050405020304" pitchFamily="18" charset="0"/>
              <a:ea typeface="Aptos" panose="020B0004020202020204" pitchFamily="34" charset="0"/>
            </a:endParaRPr>
          </a:p>
          <a:p>
            <a:pPr marL="285750" lvl="0" indent="-285750">
              <a:lnSpc>
                <a:spcPct val="115000"/>
              </a:lnSpc>
              <a:spcAft>
                <a:spcPts val="800"/>
              </a:spcAft>
              <a:buClr>
                <a:schemeClr val="tx1"/>
              </a:buClr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sz="1600" b="1" kern="1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Hé</a:t>
            </a:r>
            <a:r>
              <a:rPr lang="en-US" sz="1600" b="1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kern="1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lộ</a:t>
            </a:r>
            <a:r>
              <a:rPr lang="en-US" sz="1600" b="1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xu </a:t>
            </a:r>
            <a:r>
              <a:rPr lang="en-US" sz="1600" b="1" kern="1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hướng</a:t>
            </a:r>
            <a:r>
              <a:rPr lang="en-US" sz="1600" b="1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kern="1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lương</a:t>
            </a:r>
            <a:r>
              <a:rPr lang="en-US" sz="1600" b="1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kern="1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thực</a:t>
            </a:r>
            <a:r>
              <a:rPr lang="en-US" sz="1600" b="1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kern="1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tế</a:t>
            </a:r>
            <a:r>
              <a:rPr lang="en-US" sz="1600" b="1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:</a:t>
            </a:r>
            <a:r>
              <a:rPr lang="en-US" sz="160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Phân</a:t>
            </a:r>
            <a:r>
              <a:rPr lang="en-US" sz="160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tích</a:t>
            </a:r>
            <a:r>
              <a:rPr lang="en-US" sz="160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các</a:t>
            </a:r>
            <a:r>
              <a:rPr lang="en-US" sz="160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con </a:t>
            </a:r>
            <a:r>
              <a:rPr lang="en-US" sz="1600" kern="1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số</a:t>
            </a:r>
            <a:r>
              <a:rPr lang="en-US" sz="160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không</a:t>
            </a:r>
            <a:r>
              <a:rPr lang="en-US" sz="160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"</a:t>
            </a:r>
            <a:r>
              <a:rPr lang="en-US" sz="1600" kern="1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màu</a:t>
            </a:r>
            <a:r>
              <a:rPr lang="en-US" sz="160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mè</a:t>
            </a:r>
            <a:r>
              <a:rPr lang="en-US" sz="160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" </a:t>
            </a:r>
            <a:r>
              <a:rPr lang="en-US" sz="1600" kern="1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từ</a:t>
            </a:r>
            <a:r>
              <a:rPr lang="en-US" sz="160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năm</a:t>
            </a:r>
            <a:r>
              <a:rPr lang="en-US" sz="160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2020 </a:t>
            </a:r>
            <a:r>
              <a:rPr lang="en-US" sz="1600" kern="1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đến</a:t>
            </a:r>
            <a:r>
              <a:rPr lang="en-US" sz="160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2023 </a:t>
            </a:r>
            <a:r>
              <a:rPr lang="en-US" sz="1600" kern="1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để</a:t>
            </a:r>
            <a:r>
              <a:rPr lang="en-US" sz="160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thấy</a:t>
            </a:r>
            <a:r>
              <a:rPr lang="en-US" sz="160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rõ</a:t>
            </a:r>
            <a:r>
              <a:rPr lang="en-US" sz="160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sự</a:t>
            </a:r>
            <a:r>
              <a:rPr lang="en-US" sz="160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biến</a:t>
            </a:r>
            <a:r>
              <a:rPr lang="en-US" sz="160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động</a:t>
            </a:r>
            <a:r>
              <a:rPr lang="en-US" sz="160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của</a:t>
            </a:r>
            <a:r>
              <a:rPr lang="en-US" sz="160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thị</a:t>
            </a:r>
            <a:r>
              <a:rPr lang="en-US" sz="160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trường</a:t>
            </a:r>
            <a:r>
              <a:rPr lang="en-US" sz="160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</a:p>
          <a:p>
            <a:pPr marL="285750" lvl="0" indent="-285750">
              <a:lnSpc>
                <a:spcPct val="115000"/>
              </a:lnSpc>
              <a:spcAft>
                <a:spcPts val="800"/>
              </a:spcAft>
              <a:buClr>
                <a:schemeClr val="tx1"/>
              </a:buClr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sz="1600" b="1" kern="1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Xác</a:t>
            </a:r>
            <a:r>
              <a:rPr lang="en-US" sz="1600" b="1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kern="1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định</a:t>
            </a:r>
            <a:r>
              <a:rPr lang="en-US" sz="1600" b="1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kern="1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các</a:t>
            </a:r>
            <a:r>
              <a:rPr lang="en-US" sz="1600" b="1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kern="1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yếu</a:t>
            </a:r>
            <a:r>
              <a:rPr lang="en-US" sz="1600" b="1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kern="1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tố</a:t>
            </a:r>
            <a:r>
              <a:rPr lang="en-US" sz="1600" b="1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then </a:t>
            </a:r>
            <a:r>
              <a:rPr lang="en-US" sz="1600" b="1" kern="1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chốt</a:t>
            </a:r>
            <a:r>
              <a:rPr lang="en-US" sz="1600" b="1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:</a:t>
            </a:r>
            <a:r>
              <a:rPr lang="en-US" sz="160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Tìm</a:t>
            </a:r>
            <a:r>
              <a:rPr lang="en-US" sz="160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ra</a:t>
            </a:r>
            <a:r>
              <a:rPr lang="en-US" sz="160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đâu</a:t>
            </a:r>
            <a:r>
              <a:rPr lang="en-US" sz="160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là</a:t>
            </a:r>
            <a:r>
              <a:rPr lang="en-US" sz="160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những</a:t>
            </a:r>
            <a:r>
              <a:rPr lang="en-US" sz="160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nghề</a:t>
            </a:r>
            <a:r>
              <a:rPr lang="en-US" sz="160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"hot" </a:t>
            </a:r>
            <a:r>
              <a:rPr lang="en-US" sz="1600" kern="1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nhất</a:t>
            </a:r>
            <a:r>
              <a:rPr lang="en-US" sz="160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US" sz="1600" kern="1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cấp</a:t>
            </a:r>
            <a:r>
              <a:rPr lang="en-US" sz="160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bậc</a:t>
            </a:r>
            <a:r>
              <a:rPr lang="en-US" sz="160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nào</a:t>
            </a:r>
            <a:r>
              <a:rPr lang="en-US" sz="160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mang</a:t>
            </a:r>
            <a:r>
              <a:rPr lang="en-US" sz="160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lại</a:t>
            </a:r>
            <a:r>
              <a:rPr lang="en-US" sz="160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thu</a:t>
            </a:r>
            <a:r>
              <a:rPr lang="en-US" sz="160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nhập</a:t>
            </a:r>
            <a:r>
              <a:rPr lang="en-US" sz="160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cao</a:t>
            </a:r>
            <a:r>
              <a:rPr lang="en-US" sz="160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nhất</a:t>
            </a:r>
            <a:r>
              <a:rPr lang="en-US" sz="160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US" sz="1600" kern="1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hình</a:t>
            </a:r>
            <a:r>
              <a:rPr lang="en-US" sz="160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thức</a:t>
            </a:r>
            <a:r>
              <a:rPr lang="en-US" sz="160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làm</a:t>
            </a:r>
            <a:r>
              <a:rPr lang="en-US" sz="160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việc</a:t>
            </a:r>
            <a:r>
              <a:rPr lang="en-US" sz="160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(Remote/On-site) </a:t>
            </a:r>
            <a:r>
              <a:rPr lang="en-US" sz="1600" kern="1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và</a:t>
            </a:r>
            <a:r>
              <a:rPr lang="en-US" sz="160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quốc</a:t>
            </a:r>
            <a:r>
              <a:rPr lang="en-US" sz="160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gia</a:t>
            </a:r>
            <a:r>
              <a:rPr lang="en-US" sz="160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nào</a:t>
            </a:r>
            <a:r>
              <a:rPr lang="en-US" sz="160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trả</a:t>
            </a:r>
            <a:r>
              <a:rPr lang="en-US" sz="160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lương</a:t>
            </a:r>
            <a:r>
              <a:rPr lang="en-US" sz="160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hậu</a:t>
            </a:r>
            <a:r>
              <a:rPr lang="en-US" sz="160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hĩnh</a:t>
            </a:r>
            <a:r>
              <a:rPr lang="en-US" sz="160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nhất</a:t>
            </a:r>
            <a:r>
              <a:rPr lang="en-US" sz="120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205" name="Google Shape;205;p16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0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2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2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2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96FEABB-92B9-C339-B5F9-F3FEE7E522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17"/>
            <a:ext cx="9144000" cy="5140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89900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2"/>
          <p:cNvSpPr txBox="1">
            <a:spLocks noGrp="1"/>
          </p:cNvSpPr>
          <p:nvPr>
            <p:ph type="title"/>
          </p:nvPr>
        </p:nvSpPr>
        <p:spPr>
          <a:xfrm>
            <a:off x="1391553" y="1918490"/>
            <a:ext cx="5972100" cy="109536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en-US" sz="3200" dirty="0" err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3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chỉ</a:t>
            </a:r>
            <a:r>
              <a:rPr lang="en-US" sz="3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3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tổng</a:t>
            </a:r>
            <a:r>
              <a:rPr lang="en-US" sz="3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quan</a:t>
            </a:r>
            <a:r>
              <a:rPr lang="en-US" sz="3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(KPIs)</a:t>
            </a:r>
            <a:endParaRPr sz="4800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9" name="Google Shape;259;p22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2459852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2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49BC8E-1183-F453-C43D-5D53EAC5C665}"/>
              </a:ext>
            </a:extLst>
          </p:cNvPr>
          <p:cNvSpPr txBox="1"/>
          <p:nvPr/>
        </p:nvSpPr>
        <p:spPr>
          <a:xfrm>
            <a:off x="766916" y="0"/>
            <a:ext cx="8524567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3755 – Total Employees</a:t>
            </a:r>
          </a:p>
          <a:p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→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Tổng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sự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dataset: 3.755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làm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lĩnh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vực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Data Science &amp; AI.</a:t>
            </a:r>
          </a:p>
          <a:p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138K – Average Salary (USD)</a:t>
            </a:r>
          </a:p>
          <a:p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→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Mức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lương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trung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bình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toàn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dataset: 138.000 USD/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năm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135K – Median Salary (USD)</a:t>
            </a:r>
          </a:p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→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Mức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lương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trung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vị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thu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nhập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nằm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giữa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): 135.000 USD /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năm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lương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trung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bình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trung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vị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gần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nhau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→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khá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cân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bằng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quá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lệch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450K – Highest Salary</a:t>
            </a:r>
          </a:p>
          <a:p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→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Mức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lương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cao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nhất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ghi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nhận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450.000 USD.</a:t>
            </a:r>
          </a:p>
          <a:p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5.13K – Lowest Salary</a:t>
            </a:r>
          </a:p>
          <a:p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→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Mức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lương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thấp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nhất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5.130 USD (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thường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đến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tập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sinh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hoặc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vị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trí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ở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nước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thu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nhập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thấp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</a:p>
          <a:p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0.03 – YoY Salary Growth (%)</a:t>
            </a:r>
          </a:p>
          <a:p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→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Tốc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tăng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lương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năm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chỉ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3%,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thấy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tăng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trưởng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khá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chậm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7452509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2"/>
          <p:cNvSpPr txBox="1">
            <a:spLocks noGrp="1"/>
          </p:cNvSpPr>
          <p:nvPr>
            <p:ph type="title"/>
          </p:nvPr>
        </p:nvSpPr>
        <p:spPr>
          <a:xfrm>
            <a:off x="1076920" y="70026"/>
            <a:ext cx="6611906" cy="97219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en-US" sz="2000" dirty="0" err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Biểu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lương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năm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en-US" sz="20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Average Salary by </a:t>
            </a:r>
            <a:r>
              <a:rPr lang="en-US" sz="2000" dirty="0" err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work_year</a:t>
            </a:r>
            <a:endParaRPr sz="3600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9" name="Google Shape;259;p22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198647-BD77-80BE-D66B-1CCD24B352CC}"/>
              </a:ext>
            </a:extLst>
          </p:cNvPr>
          <p:cNvSpPr txBox="1"/>
          <p:nvPr/>
        </p:nvSpPr>
        <p:spPr>
          <a:xfrm>
            <a:off x="806245" y="915847"/>
            <a:ext cx="8259097" cy="3970318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vi-V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2020: 92K</a:t>
            </a:r>
            <a:endParaRPr lang="en-US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vi-VN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vi-V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2021: 94K</a:t>
            </a:r>
            <a:endParaRPr lang="en-US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vi-VN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vi-V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2022: 133K</a:t>
            </a:r>
            <a:endParaRPr lang="en-US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vi-VN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vi-V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2023: 140K</a:t>
            </a:r>
            <a:endParaRPr lang="en-US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vi-V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➡️ </a:t>
            </a:r>
            <a:r>
              <a:rPr lang="vi-VN" sz="2800" b="1" dirty="0">
                <a:solidFill>
                  <a:schemeClr val="accent3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Tăng trưởng mạnh nhất: 2021 → 2022</a:t>
            </a:r>
            <a:endParaRPr lang="vi-VN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430606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7" grpId="0"/>
      <p:bldP spid="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2"/>
          <p:cNvSpPr txBox="1">
            <a:spLocks noGrp="1"/>
          </p:cNvSpPr>
          <p:nvPr>
            <p:ph type="title"/>
          </p:nvPr>
        </p:nvSpPr>
        <p:spPr>
          <a:xfrm>
            <a:off x="1076920" y="70026"/>
            <a:ext cx="6611906" cy="97219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</a:t>
            </a:r>
            <a:r>
              <a:rPr lang="en-US" sz="2400" dirty="0" err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Tổng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sự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level (</a:t>
            </a:r>
            <a:r>
              <a:rPr lang="en-US" sz="2400" dirty="0" err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experience_level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sz="6000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9" name="Google Shape;259;p22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70C0D6FD-E49B-F2FC-B6C1-70F502593F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3133725"/>
              </p:ext>
            </p:extLst>
          </p:nvPr>
        </p:nvGraphicFramePr>
        <p:xfrm>
          <a:off x="1226718" y="1135625"/>
          <a:ext cx="6312309" cy="2752597"/>
        </p:xfrm>
        <a:graphic>
          <a:graphicData uri="http://schemas.openxmlformats.org/drawingml/2006/table">
            <a:tbl>
              <a:tblPr/>
              <a:tblGrid>
                <a:gridCol w="2104103">
                  <a:extLst>
                    <a:ext uri="{9D8B030D-6E8A-4147-A177-3AD203B41FA5}">
                      <a16:colId xmlns:a16="http://schemas.microsoft.com/office/drawing/2014/main" val="3291303190"/>
                    </a:ext>
                  </a:extLst>
                </a:gridCol>
                <a:gridCol w="2104103">
                  <a:extLst>
                    <a:ext uri="{9D8B030D-6E8A-4147-A177-3AD203B41FA5}">
                      <a16:colId xmlns:a16="http://schemas.microsoft.com/office/drawing/2014/main" val="884383270"/>
                    </a:ext>
                  </a:extLst>
                </a:gridCol>
                <a:gridCol w="2104103">
                  <a:extLst>
                    <a:ext uri="{9D8B030D-6E8A-4147-A177-3AD203B41FA5}">
                      <a16:colId xmlns:a16="http://schemas.microsoft.com/office/drawing/2014/main" val="2577032044"/>
                    </a:ext>
                  </a:extLst>
                </a:gridCol>
              </a:tblGrid>
              <a:tr h="675165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Level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Ý </a:t>
                      </a:r>
                      <a:r>
                        <a:rPr lang="en-US" sz="2000" b="1" dirty="0" err="1"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nghĩa</a:t>
                      </a:r>
                      <a:endParaRPr lang="en-US" sz="2000" b="1" dirty="0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err="1"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Tỷ</a:t>
                      </a:r>
                      <a:r>
                        <a:rPr lang="en-US" sz="2000" b="1" dirty="0"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b="1" dirty="0" err="1"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lệ</a:t>
                      </a:r>
                      <a:endParaRPr lang="en-US" sz="2000" b="1" dirty="0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19685873"/>
                  </a:ext>
                </a:extLst>
              </a:tr>
              <a:tr h="519358"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Senior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67%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8346999"/>
                  </a:ext>
                </a:extLst>
              </a:tr>
              <a:tr h="519358"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Mid-level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21.44%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0405320"/>
                  </a:ext>
                </a:extLst>
              </a:tr>
              <a:tr h="519358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Entry-level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8.52%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9686707"/>
                  </a:ext>
                </a:extLst>
              </a:tr>
              <a:tr h="519358"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Executive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3.04%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0144675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96AF3BFF-2084-0C4E-E40C-E0805CB05047}"/>
              </a:ext>
            </a:extLst>
          </p:cNvPr>
          <p:cNvSpPr txBox="1"/>
          <p:nvPr/>
        </p:nvSpPr>
        <p:spPr>
          <a:xfrm>
            <a:off x="978309" y="3981628"/>
            <a:ext cx="718738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vi-VN" sz="24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➡️ Nhân sự Senior chiếm phần lớn</a:t>
            </a:r>
            <a:endParaRPr lang="en-US" sz="2400" b="1" dirty="0">
              <a:solidFill>
                <a:schemeClr val="accent5">
                  <a:lumMod val="40000"/>
                  <a:lumOff val="6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vi-VN" sz="24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lương trung bình khá cao (138K)</a:t>
            </a:r>
            <a:endParaRPr lang="en-US" sz="2400" b="1" dirty="0">
              <a:solidFill>
                <a:schemeClr val="accent5">
                  <a:lumMod val="40000"/>
                  <a:lumOff val="6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350648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7" grpId="0"/>
      <p:bldP spid="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2"/>
          <p:cNvSpPr txBox="1">
            <a:spLocks noGrp="1"/>
          </p:cNvSpPr>
          <p:nvPr>
            <p:ph type="title"/>
          </p:nvPr>
        </p:nvSpPr>
        <p:spPr>
          <a:xfrm>
            <a:off x="1076920" y="70026"/>
            <a:ext cx="6611906" cy="97219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 </a:t>
            </a:r>
            <a:r>
              <a:rPr lang="en-US" sz="1800" dirty="0" err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sự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remote_ratio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1800" dirty="0" err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mức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làm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xa)</a:t>
            </a:r>
            <a:endParaRPr sz="4800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9" name="Google Shape;259;p22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957F1BC2-F94A-DE3A-82D4-4DD80D94DD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2025262"/>
              </p:ext>
            </p:extLst>
          </p:nvPr>
        </p:nvGraphicFramePr>
        <p:xfrm>
          <a:off x="953730" y="1042219"/>
          <a:ext cx="6449961" cy="2743200"/>
        </p:xfrm>
        <a:graphic>
          <a:graphicData uri="http://schemas.openxmlformats.org/drawingml/2006/table">
            <a:tbl>
              <a:tblPr/>
              <a:tblGrid>
                <a:gridCol w="2149987">
                  <a:extLst>
                    <a:ext uri="{9D8B030D-6E8A-4147-A177-3AD203B41FA5}">
                      <a16:colId xmlns:a16="http://schemas.microsoft.com/office/drawing/2014/main" val="3688513050"/>
                    </a:ext>
                  </a:extLst>
                </a:gridCol>
                <a:gridCol w="2149987">
                  <a:extLst>
                    <a:ext uri="{9D8B030D-6E8A-4147-A177-3AD203B41FA5}">
                      <a16:colId xmlns:a16="http://schemas.microsoft.com/office/drawing/2014/main" val="3140941919"/>
                    </a:ext>
                  </a:extLst>
                </a:gridCol>
                <a:gridCol w="2149987">
                  <a:extLst>
                    <a:ext uri="{9D8B030D-6E8A-4147-A177-3AD203B41FA5}">
                      <a16:colId xmlns:a16="http://schemas.microsoft.com/office/drawing/2014/main" val="1809523804"/>
                    </a:ext>
                  </a:extLst>
                </a:gridCol>
              </a:tblGrid>
              <a:tr h="68580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err="1"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Remote_ratio</a:t>
                      </a:r>
                      <a:endParaRPr lang="en-US" sz="1600" b="1" dirty="0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Ý </a:t>
                      </a:r>
                      <a:r>
                        <a:rPr lang="en-US" sz="1600" b="1" dirty="0" err="1"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nghĩa</a:t>
                      </a:r>
                      <a:endParaRPr lang="en-US" sz="1600" b="1" dirty="0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err="1"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Tỷ</a:t>
                      </a:r>
                      <a:r>
                        <a:rPr lang="en-US" sz="1600" b="1" dirty="0"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b="1" dirty="0" err="1"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lệ</a:t>
                      </a:r>
                      <a:endParaRPr lang="en-US" sz="1600" b="1" dirty="0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8662450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chemeClr val="tx1">
                              <a:lumMod val="9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0%</a:t>
                      </a:r>
                      <a:endParaRPr lang="en-US">
                        <a:solidFill>
                          <a:schemeClr val="tx1">
                            <a:lumMod val="9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>
                              <a:lumMod val="9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Làm tại văn phòng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chemeClr val="tx1">
                              <a:lumMod val="9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51.21%</a:t>
                      </a:r>
                      <a:endParaRPr lang="en-US">
                        <a:solidFill>
                          <a:schemeClr val="tx1">
                            <a:lumMod val="9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2221753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chemeClr val="tx1">
                              <a:lumMod val="9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50%</a:t>
                      </a:r>
                      <a:endParaRPr lang="en-US">
                        <a:solidFill>
                          <a:schemeClr val="tx1">
                            <a:lumMod val="9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>
                              <a:lumMod val="9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Hybrid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chemeClr val="tx1">
                              <a:lumMod val="9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43.75%</a:t>
                      </a:r>
                      <a:endParaRPr lang="en-US">
                        <a:solidFill>
                          <a:schemeClr val="tx1">
                            <a:lumMod val="9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5608796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chemeClr val="tx1">
                              <a:lumMod val="9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100%</a:t>
                      </a:r>
                      <a:endParaRPr lang="en-US">
                        <a:solidFill>
                          <a:schemeClr val="tx1">
                            <a:lumMod val="9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Full remote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5.03%</a:t>
                      </a:r>
                      <a:endParaRPr lang="en-US" dirty="0">
                        <a:solidFill>
                          <a:schemeClr val="tx1">
                            <a:lumMod val="9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388147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819174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2"/>
          <p:cNvSpPr txBox="1">
            <a:spLocks noGrp="1"/>
          </p:cNvSpPr>
          <p:nvPr>
            <p:ph type="title"/>
          </p:nvPr>
        </p:nvSpPr>
        <p:spPr>
          <a:xfrm>
            <a:off x="1076920" y="70026"/>
            <a:ext cx="6611906" cy="97219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 </a:t>
            </a:r>
            <a:r>
              <a:rPr lang="en-US" sz="2400" dirty="0" err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sự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remote_ratio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2400" dirty="0" err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mức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làm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xa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sz="4800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9" name="Google Shape;259;p22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957F1BC2-F94A-DE3A-82D4-4DD80D94DD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5508076"/>
              </p:ext>
            </p:extLst>
          </p:nvPr>
        </p:nvGraphicFramePr>
        <p:xfrm>
          <a:off x="1076920" y="1090758"/>
          <a:ext cx="6449961" cy="2743200"/>
        </p:xfrm>
        <a:graphic>
          <a:graphicData uri="http://schemas.openxmlformats.org/drawingml/2006/table">
            <a:tbl>
              <a:tblPr/>
              <a:tblGrid>
                <a:gridCol w="2149987">
                  <a:extLst>
                    <a:ext uri="{9D8B030D-6E8A-4147-A177-3AD203B41FA5}">
                      <a16:colId xmlns:a16="http://schemas.microsoft.com/office/drawing/2014/main" val="3688513050"/>
                    </a:ext>
                  </a:extLst>
                </a:gridCol>
                <a:gridCol w="2149987">
                  <a:extLst>
                    <a:ext uri="{9D8B030D-6E8A-4147-A177-3AD203B41FA5}">
                      <a16:colId xmlns:a16="http://schemas.microsoft.com/office/drawing/2014/main" val="3140941919"/>
                    </a:ext>
                  </a:extLst>
                </a:gridCol>
                <a:gridCol w="2149987">
                  <a:extLst>
                    <a:ext uri="{9D8B030D-6E8A-4147-A177-3AD203B41FA5}">
                      <a16:colId xmlns:a16="http://schemas.microsoft.com/office/drawing/2014/main" val="1809523804"/>
                    </a:ext>
                  </a:extLst>
                </a:gridCol>
              </a:tblGrid>
              <a:tr h="68580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err="1"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Remote_ratio</a:t>
                      </a:r>
                      <a:endParaRPr lang="en-US" sz="1600" b="1" dirty="0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Ý </a:t>
                      </a:r>
                      <a:r>
                        <a:rPr lang="en-US" sz="1600" b="1" dirty="0" err="1"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nghĩa</a:t>
                      </a:r>
                      <a:endParaRPr lang="en-US" sz="1600" b="1" dirty="0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err="1"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Tỷ</a:t>
                      </a:r>
                      <a:r>
                        <a:rPr lang="en-US" sz="1600" b="1" dirty="0"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b="1" dirty="0" err="1"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lệ</a:t>
                      </a:r>
                      <a:endParaRPr lang="en-US" sz="1600" b="1" dirty="0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8662450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chemeClr val="tx1">
                              <a:lumMod val="9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0%</a:t>
                      </a:r>
                      <a:endParaRPr lang="en-US">
                        <a:solidFill>
                          <a:schemeClr val="tx1">
                            <a:lumMod val="9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>
                              <a:lumMod val="9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Làm tại văn phòng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chemeClr val="tx1">
                              <a:lumMod val="9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51.21%</a:t>
                      </a:r>
                      <a:endParaRPr lang="en-US">
                        <a:solidFill>
                          <a:schemeClr val="tx1">
                            <a:lumMod val="9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2221753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chemeClr val="tx1">
                              <a:lumMod val="9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50%</a:t>
                      </a:r>
                      <a:endParaRPr lang="en-US">
                        <a:solidFill>
                          <a:schemeClr val="tx1">
                            <a:lumMod val="9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>
                              <a:lumMod val="9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Hybrid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chemeClr val="tx1">
                              <a:lumMod val="9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43.75%</a:t>
                      </a:r>
                      <a:endParaRPr lang="en-US">
                        <a:solidFill>
                          <a:schemeClr val="tx1">
                            <a:lumMod val="9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5608796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100%</a:t>
                      </a:r>
                      <a:endParaRPr lang="en-US" dirty="0">
                        <a:solidFill>
                          <a:schemeClr val="tx1">
                            <a:lumMod val="9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Full remote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5.03%</a:t>
                      </a:r>
                      <a:endParaRPr lang="en-US" dirty="0">
                        <a:solidFill>
                          <a:schemeClr val="tx1">
                            <a:lumMod val="9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38814792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65758CC4-A2C4-694D-3815-4CE01607D0BB}"/>
              </a:ext>
            </a:extLst>
          </p:cNvPr>
          <p:cNvSpPr txBox="1"/>
          <p:nvPr/>
        </p:nvSpPr>
        <p:spPr>
          <a:xfrm>
            <a:off x="914400" y="3951945"/>
            <a:ext cx="708905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➡️ </a:t>
            </a:r>
            <a:r>
              <a:rPr lang="en-US" sz="2400" dirty="0" err="1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sz="2400" dirty="0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lớn</a:t>
            </a:r>
            <a:r>
              <a:rPr lang="en-US" sz="2400" dirty="0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r>
              <a:rPr lang="en-US" sz="2400" dirty="0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sự</a:t>
            </a:r>
            <a:r>
              <a:rPr lang="en-US" sz="2400" dirty="0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vẫn</a:t>
            </a:r>
            <a:r>
              <a:rPr lang="en-US" sz="2400" dirty="0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làm</a:t>
            </a:r>
            <a:r>
              <a:rPr lang="en-US" sz="2400" dirty="0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ctr"/>
            <a:r>
              <a:rPr lang="en-US" sz="2400" b="1" dirty="0" err="1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tại</a:t>
            </a:r>
            <a:r>
              <a:rPr lang="en-US" sz="2400" b="1" dirty="0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văn</a:t>
            </a:r>
            <a:r>
              <a:rPr lang="en-US" sz="24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phòng</a:t>
            </a:r>
            <a:r>
              <a:rPr lang="en-US" sz="24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4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hybrid</a:t>
            </a:r>
            <a:r>
              <a:rPr lang="en-US" sz="2400" dirty="0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br>
              <a:rPr lang="en-US" sz="2400" dirty="0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dirty="0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➡️ </a:t>
            </a:r>
            <a:r>
              <a:rPr lang="en-US" sz="2400" dirty="0" err="1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Tỷ</a:t>
            </a:r>
            <a:r>
              <a:rPr lang="en-US" sz="2400" dirty="0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lệ</a:t>
            </a:r>
            <a:r>
              <a:rPr lang="en-US" sz="2400" dirty="0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full remote </a:t>
            </a:r>
            <a:r>
              <a:rPr lang="en-US" sz="2400" dirty="0" err="1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còn</a:t>
            </a:r>
            <a:r>
              <a:rPr lang="en-US" sz="2400" dirty="0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khá</a:t>
            </a:r>
            <a:r>
              <a:rPr lang="en-US" sz="2400" dirty="0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thấp</a:t>
            </a:r>
            <a:r>
              <a:rPr lang="en-US" sz="2400" dirty="0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2454666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7" grpId="0"/>
      <p:bldP spid="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2"/>
          <p:cNvSpPr txBox="1">
            <a:spLocks noGrp="1"/>
          </p:cNvSpPr>
          <p:nvPr>
            <p:ph type="title"/>
          </p:nvPr>
        </p:nvSpPr>
        <p:spPr>
          <a:xfrm>
            <a:off x="275303" y="29497"/>
            <a:ext cx="7452852" cy="97219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20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🌍 5. </a:t>
            </a:r>
            <a:r>
              <a:rPr lang="vi-VN" sz="20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Top 10 quốc gia có lương trung bình cao nhất</a:t>
            </a:r>
            <a:br>
              <a:rPr lang="vi-VN" sz="20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vi-VN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Biểu đồ cột thể hiện lương trung bình theo </a:t>
            </a:r>
            <a:r>
              <a:rPr lang="vi-VN" sz="20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company_location</a:t>
            </a:r>
            <a:endParaRPr lang="vi-VN" sz="2000" dirty="0">
              <a:solidFill>
                <a:schemeClr val="accent6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9" name="Google Shape;259;p22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CC549A-1D12-30AF-8E1A-5011B8A8AF10}"/>
              </a:ext>
            </a:extLst>
          </p:cNvPr>
          <p:cNvSpPr txBox="1"/>
          <p:nvPr/>
        </p:nvSpPr>
        <p:spPr>
          <a:xfrm>
            <a:off x="1455174" y="1050072"/>
            <a:ext cx="6626941" cy="4093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Clr>
                <a:schemeClr val="tx1"/>
              </a:buClr>
              <a:buFont typeface="+mj-lt"/>
              <a:buAutoNum type="arabicPeriod"/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🇮🇱 </a:t>
            </a:r>
            <a:r>
              <a:rPr lang="vi-VN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Israel – 271K</a:t>
            </a:r>
            <a:r>
              <a:rPr lang="vi-V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⭐ (</a:t>
            </a:r>
            <a:r>
              <a:rPr lang="vi-V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cao nhất)</a:t>
            </a:r>
          </a:p>
          <a:p>
            <a:pPr marL="457200" indent="-457200">
              <a:buClr>
                <a:schemeClr val="tx1"/>
              </a:buClr>
              <a:buFont typeface="+mj-lt"/>
              <a:buAutoNum type="arabicPeriod"/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🇵🇷 </a:t>
            </a:r>
            <a:r>
              <a:rPr lang="vi-V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Puerto Rico – 168K</a:t>
            </a:r>
          </a:p>
          <a:p>
            <a:pPr marL="457200" indent="-457200">
              <a:buClr>
                <a:schemeClr val="tx1"/>
              </a:buClr>
              <a:buFont typeface="+mj-lt"/>
              <a:buAutoNum type="arabicPeriod"/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🇺🇸 </a:t>
            </a:r>
            <a:r>
              <a:rPr lang="vi-V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USA – 152K</a:t>
            </a:r>
          </a:p>
          <a:p>
            <a:pPr marL="457200" indent="-457200">
              <a:buClr>
                <a:schemeClr val="tx1"/>
              </a:buClr>
              <a:buFont typeface="+mj-lt"/>
              <a:buAutoNum type="arabicPeriod"/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🇷🇺 </a:t>
            </a:r>
            <a:r>
              <a:rPr lang="vi-V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Russia – 140K</a:t>
            </a:r>
          </a:p>
          <a:p>
            <a:pPr marL="457200" indent="-457200">
              <a:buClr>
                <a:schemeClr val="tx1"/>
              </a:buClr>
              <a:buFont typeface="+mj-lt"/>
              <a:buAutoNum type="arabicPeriod"/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🇨🇦 </a:t>
            </a:r>
            <a:r>
              <a:rPr lang="vi-V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Canada – 132K</a:t>
            </a:r>
          </a:p>
          <a:p>
            <a:pPr marL="457200" indent="-457200">
              <a:buClr>
                <a:schemeClr val="tx1"/>
              </a:buClr>
              <a:buFont typeface="+mj-lt"/>
              <a:buAutoNum type="arabicPeriod"/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🇳🇿 </a:t>
            </a:r>
            <a:r>
              <a:rPr lang="vi-V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New Zealand – 125K</a:t>
            </a:r>
          </a:p>
          <a:p>
            <a:pPr marL="457200" indent="-457200">
              <a:buClr>
                <a:schemeClr val="tx1"/>
              </a:buClr>
              <a:buFont typeface="+mj-lt"/>
              <a:buAutoNum type="arabicPeriod"/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🇧🇦 </a:t>
            </a:r>
            <a:r>
              <a:rPr lang="vi-V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Bosnia &amp; Herzegovina – 120K</a:t>
            </a:r>
          </a:p>
          <a:p>
            <a:pPr marL="457200" indent="-457200">
              <a:buClr>
                <a:schemeClr val="tx1"/>
              </a:buClr>
              <a:buFont typeface="+mj-lt"/>
              <a:buAutoNum type="arabicPeriod"/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🇮🇪 </a:t>
            </a:r>
            <a:r>
              <a:rPr lang="vi-V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Ireland – 115K</a:t>
            </a:r>
          </a:p>
          <a:p>
            <a:pPr marL="457200" indent="-457200">
              <a:buClr>
                <a:schemeClr val="tx1"/>
              </a:buClr>
              <a:buFont typeface="+mj-lt"/>
              <a:buAutoNum type="arabicPeriod"/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🇯🇵 </a:t>
            </a:r>
            <a:r>
              <a:rPr lang="vi-V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Japan – 114K</a:t>
            </a:r>
          </a:p>
          <a:p>
            <a:pPr marL="457200" indent="-457200">
              <a:buClr>
                <a:schemeClr val="tx1"/>
              </a:buClr>
              <a:buFont typeface="+mj-lt"/>
              <a:buAutoNum type="arabicPeriod"/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🇸🇪 </a:t>
            </a:r>
            <a:r>
              <a:rPr lang="vi-V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Sweden – 105K</a:t>
            </a:r>
            <a:endParaRPr 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chemeClr val="tx1"/>
              </a:buClr>
            </a:pPr>
            <a:endParaRPr lang="vi-V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vi-VN" sz="2000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➡️ </a:t>
            </a:r>
            <a:r>
              <a:rPr lang="vi-VN" sz="2000" b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Israel đang dẫn đầu mạnh</a:t>
            </a:r>
            <a:r>
              <a:rPr lang="vi-VN" sz="2000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2000" dirty="0">
              <a:solidFill>
                <a:schemeClr val="accent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2000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V</a:t>
            </a:r>
            <a:r>
              <a:rPr lang="vi-VN" sz="2000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ì ngành AI của Israel rất phát triển</a:t>
            </a:r>
            <a:endParaRPr lang="vi-V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195612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7" grpId="0"/>
      <p:bldP spid="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2"/>
          <p:cNvSpPr txBox="1">
            <a:spLocks noGrp="1"/>
          </p:cNvSpPr>
          <p:nvPr>
            <p:ph type="title"/>
          </p:nvPr>
        </p:nvSpPr>
        <p:spPr>
          <a:xfrm>
            <a:off x="0" y="118983"/>
            <a:ext cx="3588774" cy="80624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2800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</a:t>
            </a:r>
            <a:r>
              <a:rPr lang="en-US" sz="2800" dirty="0" err="1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Bộ</a:t>
            </a:r>
            <a:r>
              <a:rPr lang="en-US" sz="2800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lọc</a:t>
            </a:r>
            <a:r>
              <a:rPr lang="en-US" sz="2800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(Filters)</a:t>
            </a:r>
            <a:endParaRPr lang="vi-VN" sz="4400" dirty="0">
              <a:solidFill>
                <a:schemeClr val="accent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9" name="Google Shape;259;p22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39D656-DF3A-E931-DF06-70684BDA5FAC}"/>
              </a:ext>
            </a:extLst>
          </p:cNvPr>
          <p:cNvSpPr txBox="1"/>
          <p:nvPr/>
        </p:nvSpPr>
        <p:spPr>
          <a:xfrm>
            <a:off x="953729" y="835742"/>
            <a:ext cx="767899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3 group filter </a:t>
            </a:r>
            <a:r>
              <a:rPr lang="en-US" sz="2400" b="1" dirty="0" err="1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chính</a:t>
            </a:r>
            <a:endParaRPr lang="en-US" sz="2400" b="1" dirty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24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✔ </a:t>
            </a:r>
            <a:r>
              <a:rPr lang="en-US" sz="2400" b="1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work_year</a:t>
            </a:r>
            <a:endParaRPr lang="en-US" sz="2400" b="1" dirty="0">
              <a:solidFill>
                <a:schemeClr val="accent5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→ Cho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phép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lọc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năm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2020–2023</a:t>
            </a:r>
          </a:p>
          <a:p>
            <a:pPr algn="ctr"/>
            <a:r>
              <a:rPr lang="en-US" sz="24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✔ </a:t>
            </a:r>
            <a:r>
              <a:rPr lang="en-US" sz="2400" b="1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experience_level</a:t>
            </a:r>
            <a:endParaRPr lang="en-US" sz="2400" b="1" dirty="0">
              <a:solidFill>
                <a:schemeClr val="accent5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→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Lọc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EN, MI, SE, EX</a:t>
            </a:r>
          </a:p>
          <a:p>
            <a:pPr algn="ctr"/>
            <a:r>
              <a:rPr lang="en-US" sz="24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✔ </a:t>
            </a:r>
            <a:r>
              <a:rPr lang="en-US" sz="2400" b="1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company_size</a:t>
            </a:r>
            <a:endParaRPr lang="en-US" sz="2400" b="1" dirty="0">
              <a:solidFill>
                <a:schemeClr val="accent5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 = Small</a:t>
            </a:r>
          </a:p>
          <a:p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 = Medium</a:t>
            </a:r>
          </a:p>
          <a:p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 = Large</a:t>
            </a:r>
          </a:p>
        </p:txBody>
      </p:sp>
    </p:spTree>
    <p:extLst>
      <p:ext uri="{BB962C8B-B14F-4D97-AF65-F5344CB8AC3E}">
        <p14:creationId xmlns:p14="http://schemas.microsoft.com/office/powerpoint/2010/main" val="59946893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7" grpId="0"/>
      <p:bldP spid="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2"/>
          <p:cNvSpPr txBox="1">
            <a:spLocks noGrp="1"/>
          </p:cNvSpPr>
          <p:nvPr>
            <p:ph type="title"/>
          </p:nvPr>
        </p:nvSpPr>
        <p:spPr>
          <a:xfrm>
            <a:off x="275303" y="29497"/>
            <a:ext cx="7452852" cy="97219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7. </a:t>
            </a:r>
            <a:r>
              <a:rPr lang="en-US" sz="2000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Tổng</a:t>
            </a:r>
            <a:r>
              <a:rPr lang="en-US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vi-VN" sz="2000" dirty="0">
              <a:solidFill>
                <a:schemeClr val="accent6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9" name="Google Shape;259;p22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CE7DA4-D88A-70F1-65A1-3E85092107A9}"/>
              </a:ext>
            </a:extLst>
          </p:cNvPr>
          <p:cNvSpPr txBox="1"/>
          <p:nvPr/>
        </p:nvSpPr>
        <p:spPr>
          <a:xfrm>
            <a:off x="570271" y="757084"/>
            <a:ext cx="8573604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Ngành Data/AI có </a:t>
            </a:r>
            <a:r>
              <a:rPr lang="vi-VN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lương tăng mạnh từ 2021 → 2022</a:t>
            </a:r>
            <a:r>
              <a:rPr lang="vi-VN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chemeClr val="tx1"/>
              </a:buClr>
            </a:pPr>
            <a:endParaRPr lang="vi-VN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Nhân sự </a:t>
            </a:r>
            <a:r>
              <a:rPr lang="vi-VN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Senior chiếm đa số</a:t>
            </a:r>
            <a:r>
              <a:rPr lang="vi-VN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ảnh hưởng đế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</a:p>
          <a:p>
            <a:pPr>
              <a:buClr>
                <a:schemeClr val="tx1"/>
              </a:buClr>
            </a:pPr>
            <a:r>
              <a:rPr lang="vi-VN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mức lương trung bình cao.</a:t>
            </a:r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ü"/>
            </a:pPr>
            <a:endParaRPr lang="vi-VN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Hình thức làm việc chủ yếu: </a:t>
            </a:r>
            <a:r>
              <a:rPr lang="vi-VN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Office + Hybrid</a:t>
            </a:r>
            <a:r>
              <a:rPr lang="vi-VN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chemeClr val="tx1"/>
              </a:buClr>
            </a:pPr>
            <a:r>
              <a:rPr lang="vi-VN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remote 100% rất thấp.</a:t>
            </a:r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chemeClr val="tx1"/>
              </a:buClr>
            </a:pPr>
            <a:endParaRPr lang="vi-VN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vi-VN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Israel, Mỹ và Puerto Rico là </a:t>
            </a:r>
            <a:r>
              <a:rPr lang="vi-VN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những nơi trả lương cao nhất</a:t>
            </a:r>
            <a:r>
              <a:rPr lang="vi-VN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chemeClr val="tx1"/>
              </a:buClr>
            </a:pPr>
            <a:endParaRPr lang="vi-VN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vi-VN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Tăng trưởng lương YoY chỉ 3% → thị trường đang dần bão hòa</a:t>
            </a:r>
          </a:p>
        </p:txBody>
      </p:sp>
    </p:spTree>
    <p:extLst>
      <p:ext uri="{BB962C8B-B14F-4D97-AF65-F5344CB8AC3E}">
        <p14:creationId xmlns:p14="http://schemas.microsoft.com/office/powerpoint/2010/main" val="49519356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7" grpId="0"/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7"/>
          <p:cNvSpPr txBox="1">
            <a:spLocks noGrp="1"/>
          </p:cNvSpPr>
          <p:nvPr>
            <p:ph type="ctrTitle" idx="4294967295"/>
          </p:nvPr>
        </p:nvSpPr>
        <p:spPr>
          <a:xfrm>
            <a:off x="949911" y="1771856"/>
            <a:ext cx="7244178" cy="137083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CHÀO MỪNG</a:t>
            </a:r>
            <a:br>
              <a:rPr lang="en" sz="3600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" sz="3600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QUÝ THẦY CÔ </a:t>
            </a:r>
            <a:endParaRPr sz="3600" dirty="0">
              <a:solidFill>
                <a:schemeClr val="accent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3" name="Google Shape;213;p17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pic>
        <p:nvPicPr>
          <p:cNvPr id="3074" name="Picture 2" descr="Hình ảnh Ghim câu chuyện">
            <a:extLst>
              <a:ext uri="{FF2B5EF4-FFF2-40B4-BE49-F238E27FC236}">
                <a16:creationId xmlns:a16="http://schemas.microsoft.com/office/drawing/2014/main" id="{E68C1946-B931-035C-7584-35A34304D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633" y="-29610"/>
            <a:ext cx="8007658" cy="1597357"/>
          </a:xfrm>
          <a:prstGeom prst="homePlate">
            <a:avLst/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9D85DAA-9C41-DE2B-18DE-8504B5DE4A81}"/>
              </a:ext>
            </a:extLst>
          </p:cNvPr>
          <p:cNvSpPr txBox="1"/>
          <p:nvPr/>
        </p:nvSpPr>
        <p:spPr>
          <a:xfrm>
            <a:off x="1884986" y="3222515"/>
            <a:ext cx="5634400" cy="21287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209"/>
              </a:lnSpc>
            </a:pPr>
            <a:endParaRPr lang="en-US" sz="2000" spc="-31" dirty="0">
              <a:solidFill>
                <a:schemeClr val="accent6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2000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</a:t>
            </a:r>
            <a:r>
              <a:rPr lang="vi-VN" sz="2000" b="1" dirty="0">
                <a:solidFill>
                  <a:schemeClr val="accent5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sz="2000" b="1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iảng</a:t>
            </a:r>
            <a:r>
              <a:rPr lang="en-US" sz="2000" b="1" dirty="0">
                <a:solidFill>
                  <a:schemeClr val="accent5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b="1" dirty="0">
                <a:solidFill>
                  <a:schemeClr val="accent5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viên hướng dẫn: </a:t>
            </a:r>
            <a:r>
              <a:rPr lang="en-US" sz="2000" b="1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Trần</a:t>
            </a:r>
            <a:r>
              <a:rPr lang="en-US" sz="2000" b="1" dirty="0">
                <a:solidFill>
                  <a:schemeClr val="accent5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Văn Huy </a:t>
            </a:r>
          </a:p>
          <a:p>
            <a:pPr algn="ctr"/>
            <a:endParaRPr lang="en-US" sz="2000" b="1" dirty="0">
              <a:solidFill>
                <a:schemeClr val="accent5">
                  <a:lumMod val="20000"/>
                  <a:lumOff val="8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2000" b="1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Nhóm</a:t>
            </a:r>
            <a:r>
              <a:rPr lang="en-US" sz="2000" b="1" dirty="0">
                <a:solidFill>
                  <a:schemeClr val="accent5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3</a:t>
            </a:r>
          </a:p>
          <a:p>
            <a:pPr algn="ctr"/>
            <a:endParaRPr lang="en-US" sz="2000" b="1" dirty="0">
              <a:solidFill>
                <a:schemeClr val="accent5">
                  <a:lumMod val="20000"/>
                  <a:lumOff val="8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2000" b="1" spc="-31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Lớp</a:t>
            </a:r>
            <a:r>
              <a:rPr lang="en-US" sz="2000" b="1" spc="-31" dirty="0">
                <a:solidFill>
                  <a:schemeClr val="accent5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DP20302</a:t>
            </a:r>
            <a:endParaRPr lang="en-US" sz="2000" dirty="0">
              <a:solidFill>
                <a:schemeClr val="accent5">
                  <a:lumMod val="20000"/>
                  <a:lumOff val="80000"/>
                </a:schemeClr>
              </a:solidFill>
              <a:latin typeface="+mj-lt"/>
            </a:endParaRPr>
          </a:p>
          <a:p>
            <a:pPr algn="ctr"/>
            <a:r>
              <a:rPr lang="en-US" sz="2000" b="1" dirty="0">
                <a:solidFill>
                  <a:schemeClr val="accent6">
                    <a:lumMod val="50000"/>
                  </a:schemeClr>
                </a:solidFill>
              </a:rPr>
              <a:t>	</a:t>
            </a:r>
            <a:endParaRPr lang="en-US" sz="20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24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0" grpId="0"/>
      <p:bldP spid="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1"/>
          <p:cNvSpPr txBox="1">
            <a:spLocks noGrp="1"/>
          </p:cNvSpPr>
          <p:nvPr>
            <p:ph type="ctrTitle" idx="4294967295"/>
          </p:nvPr>
        </p:nvSpPr>
        <p:spPr>
          <a:xfrm>
            <a:off x="735980" y="1152293"/>
            <a:ext cx="7278029" cy="227665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DASHBOARD </a:t>
            </a:r>
            <a:br>
              <a:rPr lang="en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CÔNG VIỆC </a:t>
            </a:r>
            <a:endParaRPr sz="7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9" name="Google Shape;239;p21"/>
          <p:cNvSpPr txBox="1">
            <a:spLocks noGrp="1"/>
          </p:cNvSpPr>
          <p:nvPr>
            <p:ph type="subTitle" idx="4294967295"/>
          </p:nvPr>
        </p:nvSpPr>
        <p:spPr>
          <a:xfrm>
            <a:off x="1672075" y="3411552"/>
            <a:ext cx="5635200" cy="7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Data Science &amp; AI Salary Analysis 2020–2023</a:t>
            </a:r>
            <a:endParaRPr lang="en-US" b="1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0" name="Google Shape;240;p21"/>
          <p:cNvSpPr/>
          <p:nvPr/>
        </p:nvSpPr>
        <p:spPr>
          <a:xfrm>
            <a:off x="5066647" y="717180"/>
            <a:ext cx="275621" cy="263172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C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1" name="Google Shape;241;p21"/>
          <p:cNvGrpSpPr/>
          <p:nvPr/>
        </p:nvGrpSpPr>
        <p:grpSpPr>
          <a:xfrm>
            <a:off x="5777513" y="-2278"/>
            <a:ext cx="1254638" cy="1209257"/>
            <a:chOff x="6654650" y="3665275"/>
            <a:chExt cx="409100" cy="409125"/>
          </a:xfrm>
        </p:grpSpPr>
        <p:sp>
          <p:nvSpPr>
            <p:cNvPr id="242" name="Google Shape;242;p21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l" t="t" r="r" b="b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rgbClr val="6699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21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l" t="t" r="r" b="b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rgbClr val="6699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4" name="Google Shape;244;p21"/>
          <p:cNvGrpSpPr/>
          <p:nvPr/>
        </p:nvGrpSpPr>
        <p:grpSpPr>
          <a:xfrm>
            <a:off x="537677" y="39243"/>
            <a:ext cx="1178181" cy="1333379"/>
            <a:chOff x="2978" y="4634875"/>
            <a:chExt cx="698572" cy="987068"/>
          </a:xfrm>
        </p:grpSpPr>
        <p:sp>
          <p:nvSpPr>
            <p:cNvPr id="245" name="Google Shape;245;p21"/>
            <p:cNvSpPr/>
            <p:nvPr/>
          </p:nvSpPr>
          <p:spPr>
            <a:xfrm>
              <a:off x="2978" y="5178618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FF00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6" name="Google Shape;246;p21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00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21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FF00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21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FF00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9" name="Google Shape;249;p21"/>
          <p:cNvSpPr/>
          <p:nvPr/>
        </p:nvSpPr>
        <p:spPr>
          <a:xfrm rot="1892490">
            <a:off x="6821707" y="1112575"/>
            <a:ext cx="275600" cy="263152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C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21"/>
          <p:cNvSpPr/>
          <p:nvPr/>
        </p:nvSpPr>
        <p:spPr>
          <a:xfrm rot="-931596">
            <a:off x="7052573" y="2220270"/>
            <a:ext cx="186411" cy="177991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C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21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7B9337B-D418-DB5F-3F5D-B6627DCB25DB}"/>
              </a:ext>
            </a:extLst>
          </p:cNvPr>
          <p:cNvSpPr txBox="1"/>
          <p:nvPr/>
        </p:nvSpPr>
        <p:spPr>
          <a:xfrm>
            <a:off x="1666478" y="285579"/>
            <a:ext cx="4572000" cy="76944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" sz="4400" b="1" dirty="0">
                <a:solidFill>
                  <a:schemeClr val="tx1"/>
                </a:solidFill>
              </a:rPr>
              <a:t>3</a:t>
            </a:r>
            <a:endParaRPr lang="en-US" sz="4400" b="1" dirty="0">
              <a:solidFill>
                <a:schemeClr val="tx1"/>
              </a:solidFill>
            </a:endParaRPr>
          </a:p>
        </p:txBody>
      </p:sp>
      <p:sp>
        <p:nvSpPr>
          <p:cNvPr id="3" name="Google Shape;246;p21">
            <a:extLst>
              <a:ext uri="{FF2B5EF4-FFF2-40B4-BE49-F238E27FC236}">
                <a16:creationId xmlns:a16="http://schemas.microsoft.com/office/drawing/2014/main" id="{1F7DBBD3-C983-A028-60B8-08244DEFF382}"/>
              </a:ext>
            </a:extLst>
          </p:cNvPr>
          <p:cNvSpPr/>
          <p:nvPr/>
        </p:nvSpPr>
        <p:spPr>
          <a:xfrm>
            <a:off x="414052" y="1421259"/>
            <a:ext cx="123625" cy="99017"/>
          </a:xfrm>
          <a:custGeom>
            <a:avLst/>
            <a:gdLst/>
            <a:ahLst/>
            <a:cxnLst/>
            <a:rect l="l" t="t" r="r" b="b"/>
            <a:pathLst>
              <a:path w="2932" h="2932" extrusionOk="0">
                <a:moveTo>
                  <a:pt x="2028" y="1"/>
                </a:moveTo>
                <a:lnTo>
                  <a:pt x="1857" y="25"/>
                </a:lnTo>
                <a:lnTo>
                  <a:pt x="1686" y="74"/>
                </a:lnTo>
                <a:lnTo>
                  <a:pt x="1515" y="147"/>
                </a:lnTo>
                <a:lnTo>
                  <a:pt x="1369" y="269"/>
                </a:lnTo>
                <a:lnTo>
                  <a:pt x="1222" y="489"/>
                </a:lnTo>
                <a:lnTo>
                  <a:pt x="1002" y="831"/>
                </a:lnTo>
                <a:lnTo>
                  <a:pt x="563" y="1735"/>
                </a:lnTo>
                <a:lnTo>
                  <a:pt x="172" y="2565"/>
                </a:lnTo>
                <a:lnTo>
                  <a:pt x="1" y="2932"/>
                </a:lnTo>
                <a:lnTo>
                  <a:pt x="1" y="2932"/>
                </a:lnTo>
                <a:lnTo>
                  <a:pt x="367" y="2761"/>
                </a:lnTo>
                <a:lnTo>
                  <a:pt x="1198" y="2370"/>
                </a:lnTo>
                <a:lnTo>
                  <a:pt x="2101" y="1930"/>
                </a:lnTo>
                <a:lnTo>
                  <a:pt x="2443" y="1710"/>
                </a:lnTo>
                <a:lnTo>
                  <a:pt x="2663" y="1564"/>
                </a:lnTo>
                <a:lnTo>
                  <a:pt x="2785" y="1417"/>
                </a:lnTo>
                <a:lnTo>
                  <a:pt x="2858" y="1246"/>
                </a:lnTo>
                <a:lnTo>
                  <a:pt x="2907" y="1075"/>
                </a:lnTo>
                <a:lnTo>
                  <a:pt x="2932" y="904"/>
                </a:lnTo>
                <a:lnTo>
                  <a:pt x="2907" y="733"/>
                </a:lnTo>
                <a:lnTo>
                  <a:pt x="2858" y="562"/>
                </a:lnTo>
                <a:lnTo>
                  <a:pt x="2785" y="416"/>
                </a:lnTo>
                <a:lnTo>
                  <a:pt x="2663" y="269"/>
                </a:lnTo>
                <a:lnTo>
                  <a:pt x="2517" y="147"/>
                </a:lnTo>
                <a:lnTo>
                  <a:pt x="2370" y="74"/>
                </a:lnTo>
                <a:lnTo>
                  <a:pt x="2199" y="25"/>
                </a:lnTo>
                <a:lnTo>
                  <a:pt x="2028" y="1"/>
                </a:lnTo>
                <a:close/>
              </a:path>
            </a:pathLst>
          </a:custGeom>
          <a:solidFill>
            <a:srgbClr val="FF00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5826384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8" grpId="0"/>
      <p:bldP spid="239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2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D79ABD-4345-567A-6F89-75F98809BA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0805"/>
            <a:ext cx="9144000" cy="5041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57053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2"/>
          <p:cNvSpPr txBox="1">
            <a:spLocks noGrp="1"/>
          </p:cNvSpPr>
          <p:nvPr>
            <p:ph type="title"/>
          </p:nvPr>
        </p:nvSpPr>
        <p:spPr>
          <a:xfrm>
            <a:off x="1391553" y="1918490"/>
            <a:ext cx="5972100" cy="109536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en-US" sz="3200" dirty="0" err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3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chỉ</a:t>
            </a:r>
            <a:r>
              <a:rPr lang="en-US" sz="3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3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tổng</a:t>
            </a:r>
            <a:r>
              <a:rPr lang="en-US" sz="3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quan</a:t>
            </a:r>
            <a:r>
              <a:rPr lang="en-US" sz="3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(KPIs)</a:t>
            </a:r>
            <a:endParaRPr sz="4800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9" name="Google Shape;259;p22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5192736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2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79A6D3-6026-F4F2-74DF-CD7EE71541C2}"/>
              </a:ext>
            </a:extLst>
          </p:cNvPr>
          <p:cNvSpPr txBox="1"/>
          <p:nvPr/>
        </p:nvSpPr>
        <p:spPr>
          <a:xfrm>
            <a:off x="1415844" y="453760"/>
            <a:ext cx="6095999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📌 138.51</a:t>
            </a:r>
            <a:r>
              <a:rPr lang="vi-VN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 – Average Salary (USD)</a:t>
            </a:r>
          </a:p>
          <a:p>
            <a:r>
              <a:rPr lang="vi-VN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→ Lương trung bình.</a:t>
            </a:r>
          </a:p>
          <a:p>
            <a:r>
              <a:rPr 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📌 135</a:t>
            </a:r>
            <a:r>
              <a:rPr lang="vi-VN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 – Median Salary (USD)</a:t>
            </a:r>
          </a:p>
          <a:p>
            <a:r>
              <a:rPr lang="vi-VN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→ Lương trung vị, gần trung bình → dữ liệu khá ổn, không quá lệch.</a:t>
            </a:r>
          </a:p>
          <a:p>
            <a:r>
              <a:rPr 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📌 430.97</a:t>
            </a:r>
            <a:r>
              <a:rPr lang="vi-VN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 – Highest Salary (USD)</a:t>
            </a:r>
          </a:p>
          <a:p>
            <a:r>
              <a:rPr lang="vi-VN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→ Lương cao nhất.</a:t>
            </a:r>
          </a:p>
          <a:p>
            <a:r>
              <a:rPr 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📌 5.13</a:t>
            </a:r>
            <a:r>
              <a:rPr lang="vi-VN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 – Lowest Salary</a:t>
            </a:r>
          </a:p>
          <a:p>
            <a:r>
              <a:rPr lang="vi-VN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→ Lương cực thấp, thường là vị trí Intern hoặc nước thu nhập thấp.</a:t>
            </a:r>
          </a:p>
          <a:p>
            <a:r>
              <a:rPr 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📌 3679 – </a:t>
            </a:r>
            <a:r>
              <a:rPr lang="vi-VN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Total Jobs (Location)</a:t>
            </a:r>
          </a:p>
          <a:p>
            <a:r>
              <a:rPr lang="vi-VN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→ Tổng số dòng dữ liệu theo vị trí địa lý.</a:t>
            </a:r>
          </a:p>
        </p:txBody>
      </p:sp>
    </p:spTree>
    <p:extLst>
      <p:ext uri="{BB962C8B-B14F-4D97-AF65-F5344CB8AC3E}">
        <p14:creationId xmlns:p14="http://schemas.microsoft.com/office/powerpoint/2010/main" val="39172174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2"/>
          <p:cNvSpPr txBox="1">
            <a:spLocks noGrp="1"/>
          </p:cNvSpPr>
          <p:nvPr>
            <p:ph type="title"/>
          </p:nvPr>
        </p:nvSpPr>
        <p:spPr>
          <a:xfrm>
            <a:off x="609600" y="70026"/>
            <a:ext cx="7079226" cy="97219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🌍 </a:t>
            </a:r>
            <a:r>
              <a:rPr lang="en-US" sz="2000" b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vi-VN" sz="2000" b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Bản đồ lương trung bình theo khu vực &amp; công việc</a:t>
            </a:r>
            <a:endParaRPr sz="5400" dirty="0">
              <a:solidFill>
                <a:schemeClr val="accent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9" name="Google Shape;259;p22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8DD848-B290-6D91-0524-C390C53D6462}"/>
              </a:ext>
            </a:extLst>
          </p:cNvPr>
          <p:cNvSpPr txBox="1"/>
          <p:nvPr/>
        </p:nvSpPr>
        <p:spPr>
          <a:xfrm>
            <a:off x="786581" y="1042220"/>
            <a:ext cx="733949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2400" b="1" dirty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</a:rPr>
              <a:t>Average Salary by company_location and job_title</a:t>
            </a:r>
            <a:endParaRPr lang="en-US" sz="2400" b="1" dirty="0">
              <a:solidFill>
                <a:schemeClr val="accent5">
                  <a:lumMod val="20000"/>
                  <a:lumOff val="80000"/>
                </a:schemeClr>
              </a:solidFill>
              <a:latin typeface="+mj-lt"/>
            </a:endParaRPr>
          </a:p>
          <a:p>
            <a:endParaRPr lang="vi-VN" sz="2400" dirty="0">
              <a:solidFill>
                <a:schemeClr val="tx1"/>
              </a:solidFill>
              <a:latin typeface="+mj-lt"/>
            </a:endParaRPr>
          </a:p>
          <a:p>
            <a:pPr marL="342900" indent="-342900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vi-VN" sz="2400" dirty="0">
                <a:solidFill>
                  <a:schemeClr val="tx1"/>
                </a:solidFill>
                <a:latin typeface="+mj-lt"/>
              </a:rPr>
              <a:t>Mỗi chấm trên bản đồ là </a:t>
            </a:r>
            <a:r>
              <a:rPr lang="vi-VN" sz="2400" b="1" dirty="0">
                <a:solidFill>
                  <a:schemeClr val="tx1"/>
                </a:solidFill>
                <a:latin typeface="+mj-lt"/>
              </a:rPr>
              <a:t>một vị trí công ty</a:t>
            </a:r>
            <a:r>
              <a:rPr lang="vi-VN" sz="2400" dirty="0">
                <a:solidFill>
                  <a:schemeClr val="tx1"/>
                </a:solidFill>
                <a:latin typeface="+mj-lt"/>
              </a:rPr>
              <a:t>.</a:t>
            </a:r>
          </a:p>
          <a:p>
            <a:pPr marL="342900" indent="-342900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vi-VN" sz="2400" dirty="0">
                <a:solidFill>
                  <a:schemeClr val="tx1"/>
                </a:solidFill>
                <a:latin typeface="+mj-lt"/>
              </a:rPr>
              <a:t>Màu sắc thể hiện </a:t>
            </a:r>
            <a:r>
              <a:rPr lang="vi-VN" sz="2400" b="1" dirty="0">
                <a:solidFill>
                  <a:schemeClr val="tx1"/>
                </a:solidFill>
                <a:latin typeface="+mj-lt"/>
              </a:rPr>
              <a:t>loại công việc (job_title)</a:t>
            </a:r>
            <a:endParaRPr lang="en-US" sz="2400" b="1" dirty="0">
              <a:solidFill>
                <a:schemeClr val="tx1"/>
              </a:solidFill>
              <a:latin typeface="+mj-lt"/>
            </a:endParaRPr>
          </a:p>
          <a:p>
            <a:pPr>
              <a:buClr>
                <a:schemeClr val="tx1"/>
              </a:buClr>
            </a:pPr>
            <a:endParaRPr lang="vi-VN" sz="2400" dirty="0">
              <a:solidFill>
                <a:schemeClr val="tx1"/>
              </a:solidFill>
              <a:latin typeface="+mj-lt"/>
            </a:endParaRPr>
          </a:p>
          <a:p>
            <a:pPr marL="800100" lvl="1" indent="-342900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vi-VN" sz="2400" dirty="0">
                <a:solidFill>
                  <a:schemeClr val="tx1"/>
                </a:solidFill>
                <a:latin typeface="+mj-lt"/>
              </a:rPr>
              <a:t>AI Developer</a:t>
            </a:r>
          </a:p>
          <a:p>
            <a:pPr marL="800100" lvl="1" indent="-342900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vi-VN" sz="2400" dirty="0">
                <a:solidFill>
                  <a:schemeClr val="tx1"/>
                </a:solidFill>
                <a:latin typeface="+mj-lt"/>
              </a:rPr>
              <a:t>AI Scientist</a:t>
            </a:r>
          </a:p>
          <a:p>
            <a:pPr marL="800100" lvl="1" indent="-342900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vi-VN" sz="2400" dirty="0">
                <a:solidFill>
                  <a:schemeClr val="tx1"/>
                </a:solidFill>
                <a:latin typeface="+mj-lt"/>
              </a:rPr>
              <a:t>Applied Scientist</a:t>
            </a:r>
          </a:p>
          <a:p>
            <a:pPr marL="800100" lvl="1" indent="-342900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vi-VN" sz="2400" dirty="0">
                <a:solidFill>
                  <a:schemeClr val="tx1"/>
                </a:solidFill>
                <a:latin typeface="+mj-lt"/>
              </a:rPr>
              <a:t>Data Engineer</a:t>
            </a:r>
          </a:p>
          <a:p>
            <a:pPr marL="800100" lvl="1" indent="-342900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vi-VN" sz="2400" dirty="0">
                <a:solidFill>
                  <a:schemeClr val="tx1"/>
                </a:solidFill>
                <a:latin typeface="+mj-lt"/>
              </a:rPr>
              <a:t>Data Scientist</a:t>
            </a:r>
          </a:p>
        </p:txBody>
      </p:sp>
    </p:spTree>
    <p:extLst>
      <p:ext uri="{BB962C8B-B14F-4D97-AF65-F5344CB8AC3E}">
        <p14:creationId xmlns:p14="http://schemas.microsoft.com/office/powerpoint/2010/main" val="44259350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7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2"/>
          <p:cNvSpPr txBox="1">
            <a:spLocks noGrp="1"/>
          </p:cNvSpPr>
          <p:nvPr>
            <p:ph type="title"/>
          </p:nvPr>
        </p:nvSpPr>
        <p:spPr>
          <a:xfrm>
            <a:off x="609600" y="70026"/>
            <a:ext cx="7079226" cy="97219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🌍 </a:t>
            </a:r>
            <a:r>
              <a:rPr lang="en-US" sz="2000" b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vi-VN" sz="2000" b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Bản đồ lương trung bình theo khu vực &amp; công việc</a:t>
            </a:r>
            <a:endParaRPr sz="5400" dirty="0">
              <a:solidFill>
                <a:schemeClr val="accent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9" name="Google Shape;259;p22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8DD848-B290-6D91-0524-C390C53D6462}"/>
              </a:ext>
            </a:extLst>
          </p:cNvPr>
          <p:cNvSpPr txBox="1"/>
          <p:nvPr/>
        </p:nvSpPr>
        <p:spPr>
          <a:xfrm>
            <a:off x="786581" y="1042220"/>
            <a:ext cx="733949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Clr>
                <a:schemeClr val="tx1"/>
              </a:buClr>
              <a:buFont typeface="Wingdings" panose="05000000000000000000" pitchFamily="2" charset="2"/>
              <a:buChar char="q"/>
            </a:pPr>
            <a:r>
              <a:rPr lang="vi-VN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Bắc Mỹ (đặc biệt Mỹ và Canada)</a:t>
            </a:r>
            <a:r>
              <a:rPr lang="vi-VN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có nhiều điểm đậm – cho thấy lương cao.</a:t>
            </a:r>
          </a:p>
          <a:p>
            <a:pPr marL="342900" indent="-342900">
              <a:buClr>
                <a:schemeClr val="tx1"/>
              </a:buClr>
              <a:buFont typeface="Wingdings" panose="05000000000000000000" pitchFamily="2" charset="2"/>
              <a:buChar char="q"/>
            </a:pPr>
            <a:r>
              <a:rPr lang="vi-VN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Châu Âu</a:t>
            </a:r>
            <a:r>
              <a:rPr lang="vi-VN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lương cao ở Đức, Hà Lan, Anh, Thụy Sĩ.</a:t>
            </a:r>
          </a:p>
          <a:p>
            <a:pPr marL="342900" indent="-342900">
              <a:buClr>
                <a:schemeClr val="tx1"/>
              </a:buClr>
              <a:buFont typeface="Wingdings" panose="05000000000000000000" pitchFamily="2" charset="2"/>
              <a:buChar char="q"/>
            </a:pPr>
            <a:r>
              <a:rPr lang="vi-VN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Châu Á</a:t>
            </a:r>
            <a:r>
              <a:rPr lang="vi-VN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Nhật, Singapore có lương nổi bật hơn các nước khác.</a:t>
            </a:r>
          </a:p>
          <a:p>
            <a:pPr marL="342900" indent="-342900">
              <a:buClr>
                <a:schemeClr val="tx1"/>
              </a:buClr>
              <a:buFont typeface="Wingdings" panose="05000000000000000000" pitchFamily="2" charset="2"/>
              <a:buChar char="q"/>
            </a:pPr>
            <a:r>
              <a:rPr lang="vi-VN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Úc</a:t>
            </a:r>
            <a:r>
              <a:rPr lang="vi-VN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khá nhiều điểm lương cao cho </a:t>
            </a:r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chemeClr val="tx1"/>
              </a:buClr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vi-VN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Engineer &amp; AI Scientist.</a:t>
            </a:r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vi-VN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vi-VN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➡️ </a:t>
            </a:r>
            <a:r>
              <a:rPr lang="vi-VN" sz="2400" b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Đây là phần cực kỳ hữu ích để so sánh cùng một job nhưng khác quốc gia.</a:t>
            </a:r>
          </a:p>
        </p:txBody>
      </p:sp>
    </p:spTree>
    <p:extLst>
      <p:ext uri="{BB962C8B-B14F-4D97-AF65-F5344CB8AC3E}">
        <p14:creationId xmlns:p14="http://schemas.microsoft.com/office/powerpoint/2010/main" val="138724103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4" dur="2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7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2"/>
          <p:cNvSpPr txBox="1">
            <a:spLocks noGrp="1"/>
          </p:cNvSpPr>
          <p:nvPr>
            <p:ph type="title"/>
          </p:nvPr>
        </p:nvSpPr>
        <p:spPr>
          <a:xfrm>
            <a:off x="609600" y="70026"/>
            <a:ext cx="7079226" cy="97219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🌍 </a:t>
            </a:r>
            <a:r>
              <a:rPr lang="en-US" sz="2000" b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vi-VN" sz="2000" b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Bản đồ lương trung bình theo khu vực &amp; công việc</a:t>
            </a:r>
            <a:endParaRPr sz="5400" dirty="0">
              <a:solidFill>
                <a:schemeClr val="accent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9" name="Google Shape;259;p22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8DD848-B290-6D91-0524-C390C53D6462}"/>
              </a:ext>
            </a:extLst>
          </p:cNvPr>
          <p:cNvSpPr txBox="1"/>
          <p:nvPr/>
        </p:nvSpPr>
        <p:spPr>
          <a:xfrm>
            <a:off x="902253" y="908985"/>
            <a:ext cx="7339494" cy="3903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2400" b="1" dirty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</a:rPr>
              <a:t>Average Salary by company_location and job_title</a:t>
            </a:r>
            <a:endParaRPr lang="en-US" sz="2400" b="1" dirty="0">
              <a:solidFill>
                <a:schemeClr val="accent5">
                  <a:lumMod val="20000"/>
                  <a:lumOff val="80000"/>
                </a:schemeClr>
              </a:solidFill>
              <a:latin typeface="+mj-lt"/>
            </a:endParaRPr>
          </a:p>
          <a:p>
            <a:endParaRPr lang="vi-VN" sz="2400" dirty="0">
              <a:solidFill>
                <a:schemeClr val="tx1"/>
              </a:solidFill>
              <a:latin typeface="+mj-lt"/>
            </a:endParaRPr>
          </a:p>
          <a:p>
            <a:pPr marL="342900" indent="-342900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vi-VN" sz="2400" dirty="0">
                <a:solidFill>
                  <a:schemeClr val="tx1"/>
                </a:solidFill>
                <a:latin typeface="+mj-lt"/>
              </a:rPr>
              <a:t>Mỗi chấm trên bản đồ là </a:t>
            </a:r>
            <a:r>
              <a:rPr lang="vi-VN" sz="2400" b="1" dirty="0">
                <a:solidFill>
                  <a:schemeClr val="tx1"/>
                </a:solidFill>
                <a:latin typeface="+mj-lt"/>
              </a:rPr>
              <a:t>một vị trí công ty</a:t>
            </a:r>
            <a:r>
              <a:rPr lang="vi-VN" sz="2400" dirty="0">
                <a:solidFill>
                  <a:schemeClr val="tx1"/>
                </a:solidFill>
                <a:latin typeface="+mj-lt"/>
              </a:rPr>
              <a:t>.</a:t>
            </a:r>
          </a:p>
          <a:p>
            <a:pPr marL="342900" indent="-342900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vi-VN" sz="2400" dirty="0">
                <a:solidFill>
                  <a:schemeClr val="tx1"/>
                </a:solidFill>
                <a:latin typeface="+mj-lt"/>
              </a:rPr>
              <a:t>Màu sắc thể hiện </a:t>
            </a:r>
            <a:r>
              <a:rPr lang="vi-VN" sz="2400" b="1" dirty="0">
                <a:solidFill>
                  <a:schemeClr val="tx1"/>
                </a:solidFill>
                <a:latin typeface="+mj-lt"/>
              </a:rPr>
              <a:t>loại công việc (job_title)</a:t>
            </a:r>
            <a:r>
              <a:rPr lang="vi-VN" sz="2400" dirty="0">
                <a:solidFill>
                  <a:schemeClr val="tx1"/>
                </a:solidFill>
                <a:latin typeface="+mj-lt"/>
              </a:rPr>
              <a:t> </a:t>
            </a:r>
            <a:endParaRPr lang="en-US" sz="2400" dirty="0">
              <a:solidFill>
                <a:schemeClr val="tx1"/>
              </a:solidFill>
              <a:latin typeface="+mj-lt"/>
            </a:endParaRPr>
          </a:p>
          <a:p>
            <a:pPr>
              <a:buClr>
                <a:schemeClr val="tx1"/>
              </a:buClr>
            </a:pPr>
            <a:endParaRPr lang="vi-VN" sz="2400" dirty="0">
              <a:solidFill>
                <a:schemeClr val="tx1"/>
              </a:solidFill>
              <a:latin typeface="+mj-lt"/>
            </a:endParaRPr>
          </a:p>
          <a:p>
            <a:pPr marL="800100" lvl="1" indent="-342900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vi-VN" sz="2400" dirty="0">
                <a:solidFill>
                  <a:schemeClr val="tx1"/>
                </a:solidFill>
                <a:latin typeface="+mj-lt"/>
              </a:rPr>
              <a:t>AI Developer</a:t>
            </a:r>
          </a:p>
          <a:p>
            <a:pPr marL="800100" lvl="1" indent="-342900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vi-VN" sz="2400" dirty="0">
                <a:solidFill>
                  <a:schemeClr val="tx1"/>
                </a:solidFill>
                <a:latin typeface="+mj-lt"/>
              </a:rPr>
              <a:t>AI Scientist</a:t>
            </a:r>
          </a:p>
          <a:p>
            <a:pPr marL="800100" lvl="1" indent="-342900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vi-VN" sz="2400" dirty="0">
                <a:solidFill>
                  <a:schemeClr val="tx1"/>
                </a:solidFill>
                <a:latin typeface="+mj-lt"/>
              </a:rPr>
              <a:t>Applied Scientist</a:t>
            </a:r>
          </a:p>
          <a:p>
            <a:pPr marL="800100" lvl="1" indent="-342900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vi-VN" sz="2400" dirty="0">
                <a:solidFill>
                  <a:schemeClr val="tx1"/>
                </a:solidFill>
                <a:latin typeface="+mj-lt"/>
              </a:rPr>
              <a:t>Data Engineer</a:t>
            </a:r>
          </a:p>
          <a:p>
            <a:pPr marL="800100" lvl="1" indent="-342900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vi-VN" sz="2400" dirty="0">
                <a:solidFill>
                  <a:schemeClr val="tx1"/>
                </a:solidFill>
                <a:latin typeface="+mj-lt"/>
              </a:rPr>
              <a:t>Data Scientist</a:t>
            </a:r>
          </a:p>
        </p:txBody>
      </p:sp>
    </p:spTree>
    <p:extLst>
      <p:ext uri="{BB962C8B-B14F-4D97-AF65-F5344CB8AC3E}">
        <p14:creationId xmlns:p14="http://schemas.microsoft.com/office/powerpoint/2010/main" val="285441294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7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2"/>
          <p:cNvSpPr txBox="1">
            <a:spLocks noGrp="1"/>
          </p:cNvSpPr>
          <p:nvPr>
            <p:ph type="title"/>
          </p:nvPr>
        </p:nvSpPr>
        <p:spPr>
          <a:xfrm>
            <a:off x="609600" y="70026"/>
            <a:ext cx="7079226" cy="97219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</a:t>
            </a:r>
            <a:r>
              <a:rPr lang="en-US" sz="2400" dirty="0" err="1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Lương</a:t>
            </a:r>
            <a:r>
              <a:rPr lang="en-US" sz="2400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US" sz="2400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quy</a:t>
            </a:r>
            <a:r>
              <a:rPr lang="en-US" sz="2400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sz="2400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2400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ty (</a:t>
            </a:r>
            <a:r>
              <a:rPr lang="en-US" sz="2400" dirty="0" err="1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company_size</a:t>
            </a:r>
            <a:r>
              <a:rPr lang="en-US" sz="2400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sz="8800" dirty="0">
              <a:solidFill>
                <a:schemeClr val="accent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9" name="Google Shape;259;p22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2B6BC858-DDF2-3E55-B7DB-DE0AD145BE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9362107"/>
              </p:ext>
            </p:extLst>
          </p:nvPr>
        </p:nvGraphicFramePr>
        <p:xfrm>
          <a:off x="1322439" y="1122075"/>
          <a:ext cx="5972174" cy="1514165"/>
        </p:xfrm>
        <a:graphic>
          <a:graphicData uri="http://schemas.openxmlformats.org/drawingml/2006/table">
            <a:tbl>
              <a:tblPr/>
              <a:tblGrid>
                <a:gridCol w="2986087">
                  <a:extLst>
                    <a:ext uri="{9D8B030D-6E8A-4147-A177-3AD203B41FA5}">
                      <a16:colId xmlns:a16="http://schemas.microsoft.com/office/drawing/2014/main" val="2070253834"/>
                    </a:ext>
                  </a:extLst>
                </a:gridCol>
                <a:gridCol w="2986087">
                  <a:extLst>
                    <a:ext uri="{9D8B030D-6E8A-4147-A177-3AD203B41FA5}">
                      <a16:colId xmlns:a16="http://schemas.microsoft.com/office/drawing/2014/main" val="1139173"/>
                    </a:ext>
                  </a:extLst>
                </a:gridCol>
              </a:tblGrid>
              <a:tr h="404474"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chemeClr val="accent5">
                              <a:lumMod val="40000"/>
                              <a:lumOff val="6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Company size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accent5">
                              <a:lumMod val="40000"/>
                              <a:lumOff val="6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Average salary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57976386"/>
                  </a:ext>
                </a:extLst>
              </a:tr>
              <a:tr h="369897">
                <a:tc>
                  <a:txBody>
                    <a:bodyPr/>
                    <a:lstStyle/>
                    <a:p>
                      <a:pPr algn="ctr"/>
                      <a:r>
                        <a:rPr lang="en-US" sz="1400" b="1">
                          <a:solidFill>
                            <a:schemeClr val="tx1">
                              <a:lumMod val="9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 (Medium)</a:t>
                      </a:r>
                      <a:endParaRPr lang="en-US" sz="1400">
                        <a:solidFill>
                          <a:schemeClr val="tx1">
                            <a:lumMod val="9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143.32K</a:t>
                      </a:r>
                      <a:endParaRPr lang="en-US" sz="1400" dirty="0">
                        <a:solidFill>
                          <a:schemeClr val="tx1">
                            <a:lumMod val="9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800703"/>
                  </a:ext>
                </a:extLst>
              </a:tr>
              <a:tr h="369897">
                <a:tc>
                  <a:txBody>
                    <a:bodyPr/>
                    <a:lstStyle/>
                    <a:p>
                      <a:pPr algn="ctr"/>
                      <a:r>
                        <a:rPr lang="en-US" sz="1400" b="1">
                          <a:solidFill>
                            <a:schemeClr val="tx1">
                              <a:lumMod val="9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 (Large)</a:t>
                      </a:r>
                      <a:endParaRPr lang="en-US" sz="1400">
                        <a:solidFill>
                          <a:schemeClr val="tx1">
                            <a:lumMod val="9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>
                          <a:solidFill>
                            <a:schemeClr val="tx1">
                              <a:lumMod val="9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119.75K</a:t>
                      </a:r>
                      <a:endParaRPr lang="en-US" sz="1400">
                        <a:solidFill>
                          <a:schemeClr val="tx1">
                            <a:lumMod val="9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4080547"/>
                  </a:ext>
                </a:extLst>
              </a:tr>
              <a:tr h="369897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 (Small)</a:t>
                      </a:r>
                      <a:endParaRPr lang="en-US" sz="1400" dirty="0">
                        <a:solidFill>
                          <a:schemeClr val="tx1">
                            <a:lumMod val="9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79.70K</a:t>
                      </a:r>
                      <a:endParaRPr lang="en-US" sz="1400" dirty="0">
                        <a:solidFill>
                          <a:schemeClr val="tx1">
                            <a:lumMod val="9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498807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A16340D2-8CBA-D38A-EA2A-63E50C08D486}"/>
              </a:ext>
            </a:extLst>
          </p:cNvPr>
          <p:cNvSpPr txBox="1"/>
          <p:nvPr/>
        </p:nvSpPr>
        <p:spPr>
          <a:xfrm>
            <a:off x="1052051" y="2861863"/>
            <a:ext cx="6528619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buClr>
                <a:schemeClr val="accent6"/>
              </a:buClr>
              <a:buFont typeface="Wingdings" panose="05000000000000000000" pitchFamily="2" charset="2"/>
              <a:buChar char="Ø"/>
            </a:pPr>
            <a:r>
              <a:rPr lang="en-US" sz="2400" b="1" dirty="0" err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ty Medium </a:t>
            </a:r>
            <a:r>
              <a:rPr lang="en-US" sz="2400" b="1" dirty="0" err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trả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lương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cao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nhất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ctr">
              <a:buClr>
                <a:schemeClr val="accent6"/>
              </a:buClr>
            </a:pPr>
            <a:endParaRPr lang="en-US" sz="2400" b="1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ctr">
              <a:buClr>
                <a:schemeClr val="accent6"/>
              </a:buClr>
              <a:buFont typeface="Wingdings" panose="05000000000000000000" pitchFamily="2" charset="2"/>
              <a:buChar char="Ø"/>
            </a:pP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Medium </a:t>
            </a:r>
            <a:r>
              <a:rPr lang="en-US" sz="2400" b="1" dirty="0" err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thường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scale-up tech, </a:t>
            </a:r>
            <a:r>
              <a:rPr lang="en-US" sz="2400" b="1" dirty="0" err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cần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lực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giỏi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nhưng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chưa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ổn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định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như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Big Tech.</a:t>
            </a:r>
          </a:p>
          <a:p>
            <a:pPr algn="ctr">
              <a:buClr>
                <a:schemeClr val="accent6"/>
              </a:buClr>
            </a:pPr>
            <a:endParaRPr lang="en-US" sz="2400" b="1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ctr">
              <a:buClr>
                <a:schemeClr val="accent6"/>
              </a:buClr>
              <a:buFont typeface="Wingdings" panose="05000000000000000000" pitchFamily="2" charset="2"/>
              <a:buChar char="Ø"/>
            </a:pPr>
            <a:r>
              <a:rPr lang="en-US" sz="2400" b="1" dirty="0" err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ty Small </a:t>
            </a:r>
            <a:r>
              <a:rPr lang="en-US" sz="2400" b="1" dirty="0" err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trả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thấp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nhất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6218595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7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2"/>
          <p:cNvSpPr txBox="1">
            <a:spLocks noGrp="1"/>
          </p:cNvSpPr>
          <p:nvPr>
            <p:ph type="title"/>
          </p:nvPr>
        </p:nvSpPr>
        <p:spPr>
          <a:xfrm>
            <a:off x="609600" y="70026"/>
            <a:ext cx="7079226" cy="97219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 </a:t>
            </a:r>
            <a:r>
              <a:rPr lang="en-US" sz="2800" dirty="0" err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Lương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job_title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2800" dirty="0" err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rất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quan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trọng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sz="19900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9" name="Google Shape;259;p22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0D6B5F-8BBA-4BE1-E808-9B0FC81B41C7}"/>
              </a:ext>
            </a:extLst>
          </p:cNvPr>
          <p:cNvSpPr txBox="1"/>
          <p:nvPr/>
        </p:nvSpPr>
        <p:spPr>
          <a:xfrm>
            <a:off x="1455174" y="816325"/>
            <a:ext cx="5781367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🥇 </a:t>
            </a:r>
            <a:r>
              <a:rPr lang="vi-VN" sz="18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Science Tech Lead — 0.38M (380K USD)</a:t>
            </a:r>
            <a:endParaRPr lang="en-US" sz="1800" b="1" dirty="0">
              <a:solidFill>
                <a:schemeClr val="accent5">
                  <a:lumMod val="40000"/>
                  <a:lumOff val="6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vi-VN" sz="18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vi-VN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→ Top highest salary.</a:t>
            </a:r>
            <a:br>
              <a:rPr lang="vi-VN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vi-VN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→ Vai trò quản lý kỹ thuật + chiến lược, yêu cầu kinh nghiệm cao.</a:t>
            </a:r>
            <a:endParaRPr lang="en-US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vi-VN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18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🥈 </a:t>
            </a:r>
            <a:r>
              <a:rPr lang="vi-VN" sz="18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Cloud Data Architect — 0.25M</a:t>
            </a:r>
            <a:endParaRPr lang="en-US" sz="1800" b="1" dirty="0">
              <a:solidFill>
                <a:schemeClr val="accent5">
                  <a:lumMod val="40000"/>
                  <a:lumOff val="6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vi-VN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→ Thiết kế hệ thống dữ liệu cloud, rất hot.</a:t>
            </a:r>
            <a:endParaRPr lang="en-US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vi-VN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18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🥉 </a:t>
            </a:r>
            <a:r>
              <a:rPr lang="vi-VN" sz="18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Lead / Principal Data Scientist — 0.21M – 0.22M</a:t>
            </a:r>
          </a:p>
          <a:p>
            <a:r>
              <a:rPr lang="vi-VN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→ Vai trò senior/trưởng nhóm.</a:t>
            </a:r>
            <a:endParaRPr lang="en-US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vi-VN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vi-VN" sz="18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Machine Learning Engineer — ~0.19M</a:t>
            </a:r>
          </a:p>
          <a:p>
            <a:r>
              <a:rPr lang="vi-VN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→ Công việc kỹ thuật nhưng không hẳn cao nhất.</a:t>
            </a:r>
          </a:p>
        </p:txBody>
      </p:sp>
    </p:spTree>
    <p:extLst>
      <p:ext uri="{BB962C8B-B14F-4D97-AF65-F5344CB8AC3E}">
        <p14:creationId xmlns:p14="http://schemas.microsoft.com/office/powerpoint/2010/main" val="217685189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8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7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2"/>
          <p:cNvSpPr txBox="1">
            <a:spLocks noGrp="1"/>
          </p:cNvSpPr>
          <p:nvPr>
            <p:ph type="title"/>
          </p:nvPr>
        </p:nvSpPr>
        <p:spPr>
          <a:xfrm>
            <a:off x="609600" y="70026"/>
            <a:ext cx="7079226" cy="97219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🧑‍💻 </a:t>
            </a:r>
            <a:r>
              <a:rPr lang="en-US" sz="2400" b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</a:t>
            </a:r>
            <a:r>
              <a:rPr lang="vi-VN" sz="2400" b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Ảnh hưởng của remote_ratio đến lương</a:t>
            </a:r>
            <a:endParaRPr sz="16600" dirty="0">
              <a:solidFill>
                <a:schemeClr val="accent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9" name="Google Shape;259;p22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B1C048-592C-3733-C8FD-FC04D89F30F1}"/>
              </a:ext>
            </a:extLst>
          </p:cNvPr>
          <p:cNvSpPr txBox="1"/>
          <p:nvPr/>
        </p:nvSpPr>
        <p:spPr>
          <a:xfrm>
            <a:off x="1465006" y="1160208"/>
            <a:ext cx="5978013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vi-VN" sz="20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Hai giá trị hiển thị</a:t>
            </a:r>
            <a:endParaRPr lang="en-US" sz="2000" b="1" dirty="0">
              <a:solidFill>
                <a:schemeClr val="accent5">
                  <a:lumMod val="40000"/>
                  <a:lumOff val="6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ctr">
              <a:buClr>
                <a:schemeClr val="tx1"/>
              </a:buClr>
              <a:buFont typeface="Wingdings" panose="05000000000000000000" pitchFamily="2" charset="2"/>
              <a:buChar char="q"/>
            </a:pPr>
            <a:endParaRPr lang="vi-VN" sz="2000" dirty="0">
              <a:solidFill>
                <a:schemeClr val="tx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Clr>
                <a:schemeClr val="tx1"/>
              </a:buClr>
              <a:buFont typeface="Wingdings" panose="05000000000000000000" pitchFamily="2" charset="2"/>
              <a:buChar char="q"/>
            </a:pPr>
            <a:r>
              <a:rPr lang="vi-VN" sz="2000" dirty="0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138.51K (45.07%) → sum of remote_ratio</a:t>
            </a:r>
          </a:p>
          <a:p>
            <a:pPr marL="342900" indent="-342900">
              <a:buClr>
                <a:schemeClr val="tx1"/>
              </a:buClr>
              <a:buFont typeface="Wingdings" panose="05000000000000000000" pitchFamily="2" charset="2"/>
              <a:buChar char="q"/>
            </a:pPr>
            <a:r>
              <a:rPr lang="vi-VN" sz="2000" dirty="0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168.8K (54.93%) → average salary</a:t>
            </a:r>
            <a:endParaRPr lang="en-US" sz="2000" dirty="0">
              <a:solidFill>
                <a:schemeClr val="tx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vi-VN" sz="2000" dirty="0">
              <a:solidFill>
                <a:schemeClr val="tx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👉 </a:t>
            </a:r>
            <a:r>
              <a:rPr lang="vi-VN" sz="2000" dirty="0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Người làm việc remote nhiều hơn có xu hướng lương cao hơn</a:t>
            </a:r>
            <a:r>
              <a:rPr lang="en-US" sz="2000" dirty="0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(168K &gt; 138K)</a:t>
            </a:r>
            <a:endParaRPr lang="en-US" sz="2000" dirty="0">
              <a:solidFill>
                <a:schemeClr val="tx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vi-VN" sz="2000" dirty="0">
              <a:solidFill>
                <a:schemeClr val="tx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ctr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vi-VN" sz="20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remote thường là nhân sự chất lượng cao</a:t>
            </a:r>
          </a:p>
          <a:p>
            <a:pPr marL="342900" indent="-342900" algn="ctr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vi-VN" sz="20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công ty tuyển remote global → trả theo mức thị trường quốc tế</a:t>
            </a:r>
          </a:p>
        </p:txBody>
      </p:sp>
    </p:spTree>
    <p:extLst>
      <p:ext uri="{BB962C8B-B14F-4D97-AF65-F5344CB8AC3E}">
        <p14:creationId xmlns:p14="http://schemas.microsoft.com/office/powerpoint/2010/main" val="157834589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0" dur="2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0" dur="20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3" dur="20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7"/>
          <p:cNvSpPr txBox="1">
            <a:spLocks noGrp="1"/>
          </p:cNvSpPr>
          <p:nvPr>
            <p:ph type="ctrTitle" idx="4294967295"/>
          </p:nvPr>
        </p:nvSpPr>
        <p:spPr>
          <a:xfrm>
            <a:off x="2112500" y="-475285"/>
            <a:ext cx="4678533" cy="154060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MEMBER SHIP</a:t>
            </a:r>
            <a:endParaRPr sz="3600" dirty="0">
              <a:solidFill>
                <a:schemeClr val="accent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3" name="Google Shape;213;p17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B956559-7301-03B4-F276-F6FFE349DAD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371" t="6223" r="8222"/>
          <a:stretch/>
        </p:blipFill>
        <p:spPr>
          <a:xfrm>
            <a:off x="0" y="929380"/>
            <a:ext cx="2787588" cy="418471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3B1DAC5-C460-CEDB-7481-4C043E6957B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778" t="5851" r="7777" b="-222"/>
          <a:stretch/>
        </p:blipFill>
        <p:spPr>
          <a:xfrm>
            <a:off x="2871449" y="929380"/>
            <a:ext cx="2987813" cy="418471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EFC2E7B-B41D-D7E0-C784-982D392D562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5244" t="6666" r="8959"/>
          <a:stretch/>
        </p:blipFill>
        <p:spPr>
          <a:xfrm>
            <a:off x="5999419" y="929380"/>
            <a:ext cx="2831206" cy="4184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05084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0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2"/>
          <p:cNvSpPr txBox="1">
            <a:spLocks noGrp="1"/>
          </p:cNvSpPr>
          <p:nvPr>
            <p:ph type="title"/>
          </p:nvPr>
        </p:nvSpPr>
        <p:spPr>
          <a:xfrm>
            <a:off x="609600" y="70026"/>
            <a:ext cx="7079226" cy="97219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accent6"/>
                </a:solidFill>
              </a:rPr>
              <a:t>6. </a:t>
            </a:r>
            <a:r>
              <a:rPr lang="en-US" sz="2000" b="1" dirty="0" err="1">
                <a:solidFill>
                  <a:schemeClr val="accent6"/>
                </a:solidFill>
              </a:rPr>
              <a:t>Lương</a:t>
            </a:r>
            <a:r>
              <a:rPr lang="en-US" sz="2000" b="1" dirty="0">
                <a:solidFill>
                  <a:schemeClr val="accent6"/>
                </a:solidFill>
              </a:rPr>
              <a:t> </a:t>
            </a:r>
            <a:r>
              <a:rPr lang="en-US" sz="2000" b="1" dirty="0" err="1">
                <a:solidFill>
                  <a:schemeClr val="accent6"/>
                </a:solidFill>
              </a:rPr>
              <a:t>theo</a:t>
            </a:r>
            <a:r>
              <a:rPr lang="en-US" sz="2000" b="1" dirty="0">
                <a:solidFill>
                  <a:schemeClr val="accent6"/>
                </a:solidFill>
              </a:rPr>
              <a:t> level (</a:t>
            </a:r>
            <a:r>
              <a:rPr lang="en-US" sz="2000" b="1" dirty="0" err="1">
                <a:solidFill>
                  <a:schemeClr val="accent6"/>
                </a:solidFill>
              </a:rPr>
              <a:t>experience_level</a:t>
            </a:r>
            <a:r>
              <a:rPr lang="en-US" sz="2000" b="1" dirty="0">
                <a:solidFill>
                  <a:schemeClr val="accent6"/>
                </a:solidFill>
              </a:rPr>
              <a:t>)</a:t>
            </a:r>
            <a:endParaRPr sz="13800" dirty="0">
              <a:solidFill>
                <a:schemeClr val="accent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9" name="Google Shape;259;p22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D7FE44F7-C2F1-43EB-2F42-34E656CFB1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6022729"/>
              </p:ext>
            </p:extLst>
          </p:nvPr>
        </p:nvGraphicFramePr>
        <p:xfrm>
          <a:off x="1371599" y="1042220"/>
          <a:ext cx="5972175" cy="1584960"/>
        </p:xfrm>
        <a:graphic>
          <a:graphicData uri="http://schemas.openxmlformats.org/drawingml/2006/table">
            <a:tbl>
              <a:tblPr>
                <a:tableStyleId>{91846C9C-7ABE-40BD-9EC1-CAFEBF59FA30}</a:tableStyleId>
              </a:tblPr>
              <a:tblGrid>
                <a:gridCol w="1990725">
                  <a:extLst>
                    <a:ext uri="{9D8B030D-6E8A-4147-A177-3AD203B41FA5}">
                      <a16:colId xmlns:a16="http://schemas.microsoft.com/office/drawing/2014/main" val="409428383"/>
                    </a:ext>
                  </a:extLst>
                </a:gridCol>
                <a:gridCol w="1990725">
                  <a:extLst>
                    <a:ext uri="{9D8B030D-6E8A-4147-A177-3AD203B41FA5}">
                      <a16:colId xmlns:a16="http://schemas.microsoft.com/office/drawing/2014/main" val="4292538509"/>
                    </a:ext>
                  </a:extLst>
                </a:gridCol>
                <a:gridCol w="1990725">
                  <a:extLst>
                    <a:ext uri="{9D8B030D-6E8A-4147-A177-3AD203B41FA5}">
                      <a16:colId xmlns:a16="http://schemas.microsoft.com/office/drawing/2014/main" val="424641441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Level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Salary avg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98804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 (Executive)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196.42K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(36.7%)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193863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 (Senior)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153.16K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(28.63%)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249189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 (Mid-level)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105.23K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(19.67%)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883266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EN (Entry)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80.18K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(14.99%)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4124943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E3FD83AA-5DE0-9044-95D0-38231BF032A9}"/>
              </a:ext>
            </a:extLst>
          </p:cNvPr>
          <p:cNvSpPr txBox="1"/>
          <p:nvPr/>
        </p:nvSpPr>
        <p:spPr>
          <a:xfrm>
            <a:off x="1585257" y="3039083"/>
            <a:ext cx="5544858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24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 &amp; SE </a:t>
            </a:r>
            <a:r>
              <a:rPr lang="en-US" sz="2400" b="1" dirty="0" err="1">
                <a:solidFill>
                  <a:schemeClr val="accent5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chiếm</a:t>
            </a:r>
            <a:r>
              <a:rPr lang="en-US" sz="24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accent5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sz="24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accent5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lớn</a:t>
            </a:r>
            <a:r>
              <a:rPr lang="en-US" sz="24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accent5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lương</a:t>
            </a:r>
            <a:r>
              <a:rPr lang="en-US" sz="24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accent5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cao</a:t>
            </a:r>
            <a:r>
              <a:rPr lang="en-US" sz="24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ctr">
              <a:buClr>
                <a:schemeClr val="tx1"/>
              </a:buClr>
            </a:pPr>
            <a:endParaRPr lang="en-US" sz="2400" b="1" dirty="0">
              <a:solidFill>
                <a:schemeClr val="accent5">
                  <a:lumMod val="40000"/>
                  <a:lumOff val="6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ctr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24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accent5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kéo</a:t>
            </a:r>
            <a:r>
              <a:rPr lang="en-US" sz="24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accent5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mức</a:t>
            </a:r>
            <a:r>
              <a:rPr lang="en-US" sz="24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accent5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lương</a:t>
            </a:r>
            <a:r>
              <a:rPr lang="en-US" sz="24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accent5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toàn</a:t>
            </a:r>
            <a:r>
              <a:rPr lang="en-US" sz="24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accent5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ngành</a:t>
            </a:r>
            <a:r>
              <a:rPr lang="en-US" sz="24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accent5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lên</a:t>
            </a:r>
            <a:r>
              <a:rPr lang="en-US" sz="24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indent="-285750" algn="ctr">
              <a:buClr>
                <a:schemeClr val="tx1"/>
              </a:buClr>
              <a:buFont typeface="Wingdings" panose="05000000000000000000" pitchFamily="2" charset="2"/>
              <a:buChar char="Ø"/>
            </a:pPr>
            <a:endParaRPr lang="en-US" sz="2400" b="1" dirty="0">
              <a:solidFill>
                <a:schemeClr val="accent5">
                  <a:lumMod val="40000"/>
                  <a:lumOff val="6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ctr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24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Entry-level </a:t>
            </a:r>
            <a:r>
              <a:rPr lang="en-US" sz="2400" b="1" dirty="0" err="1">
                <a:solidFill>
                  <a:schemeClr val="accent5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chỉ</a:t>
            </a:r>
            <a:r>
              <a:rPr lang="en-US" sz="24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accent5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khoảng</a:t>
            </a:r>
            <a:r>
              <a:rPr lang="en-US" sz="24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80K → </a:t>
            </a:r>
            <a:r>
              <a:rPr lang="en-US" sz="2400" b="1" dirty="0" err="1">
                <a:solidFill>
                  <a:schemeClr val="accent5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hợp</a:t>
            </a:r>
            <a:r>
              <a:rPr lang="en-US" sz="24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accent5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24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6262961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7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2"/>
          <p:cNvSpPr txBox="1">
            <a:spLocks noGrp="1"/>
          </p:cNvSpPr>
          <p:nvPr>
            <p:ph type="title"/>
          </p:nvPr>
        </p:nvSpPr>
        <p:spPr>
          <a:xfrm>
            <a:off x="275303" y="29497"/>
            <a:ext cx="3077497" cy="69809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7. </a:t>
            </a:r>
            <a:r>
              <a:rPr lang="en-US" sz="2000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Tổng</a:t>
            </a:r>
            <a:r>
              <a:rPr lang="en-US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vi-VN" sz="2000" dirty="0">
              <a:solidFill>
                <a:schemeClr val="accent6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9" name="Google Shape;259;p22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41</a:t>
            </a:fld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B6E9422-977B-B148-0F45-CC4D868092D8}"/>
              </a:ext>
            </a:extLst>
          </p:cNvPr>
          <p:cNvSpPr txBox="1"/>
          <p:nvPr/>
        </p:nvSpPr>
        <p:spPr>
          <a:xfrm>
            <a:off x="1103923" y="699981"/>
            <a:ext cx="7452852" cy="42780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📌 </a:t>
            </a:r>
            <a:r>
              <a:rPr lang="vi-VN" sz="16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Theo khu vực</a:t>
            </a:r>
          </a:p>
          <a:p>
            <a:r>
              <a:rPr lang="vi-VN" sz="1600" b="1" dirty="0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Mỹ, Israel, Anh, Đức, Canada dẫn đầu lương cao nhất.</a:t>
            </a:r>
          </a:p>
          <a:p>
            <a:r>
              <a:rPr lang="vi-VN" sz="1600" b="1" dirty="0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Châu Á: Singapore, Nhật nổi bật.</a:t>
            </a:r>
            <a:endParaRPr lang="en-US" sz="1600" b="1" dirty="0">
              <a:solidFill>
                <a:schemeClr val="tx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vi-VN" sz="1600" b="1" dirty="0">
              <a:solidFill>
                <a:schemeClr val="accent5">
                  <a:lumMod val="40000"/>
                  <a:lumOff val="6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16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📌 </a:t>
            </a:r>
            <a:r>
              <a:rPr lang="vi-VN" sz="16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Theo công việc</a:t>
            </a:r>
          </a:p>
          <a:p>
            <a:r>
              <a:rPr lang="vi-VN" sz="1600" b="1" dirty="0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Tech Lead và Architect là những job top 1 lương.</a:t>
            </a:r>
          </a:p>
          <a:p>
            <a:r>
              <a:rPr lang="vi-VN" sz="1600" b="1" dirty="0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Scientist thường không cao bằng Data Engineer/Architect</a:t>
            </a:r>
            <a:endParaRPr lang="en-US" sz="1600" b="1" dirty="0">
              <a:solidFill>
                <a:schemeClr val="tx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vi-VN" sz="1600" b="1" dirty="0">
              <a:solidFill>
                <a:schemeClr val="accent5">
                  <a:lumMod val="40000"/>
                  <a:lumOff val="6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16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📌 </a:t>
            </a:r>
            <a:r>
              <a:rPr lang="vi-VN" sz="16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Theo quy mô công ty</a:t>
            </a:r>
          </a:p>
          <a:p>
            <a:r>
              <a:rPr lang="vi-VN" sz="1600" b="1" dirty="0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Medium-size trả cao nhất.</a:t>
            </a:r>
          </a:p>
          <a:p>
            <a:r>
              <a:rPr lang="vi-VN" sz="1600" b="1" dirty="0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Small công ty trả thấp nhất.</a:t>
            </a:r>
            <a:endParaRPr lang="en-US" sz="1600" b="1" dirty="0">
              <a:solidFill>
                <a:schemeClr val="tx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vi-VN" sz="1600" b="1" dirty="0">
              <a:solidFill>
                <a:schemeClr val="accent5">
                  <a:lumMod val="40000"/>
                  <a:lumOff val="6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16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📌 </a:t>
            </a:r>
            <a:r>
              <a:rPr lang="vi-VN" sz="16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Theo mức độ remote</a:t>
            </a:r>
          </a:p>
          <a:p>
            <a:r>
              <a:rPr lang="vi-VN" sz="1600" b="1" dirty="0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Làm remote trả cao hơn onsite.</a:t>
            </a:r>
            <a:endParaRPr lang="en-US" sz="1600" b="1" dirty="0">
              <a:solidFill>
                <a:schemeClr val="tx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vi-VN" sz="1600" b="1" dirty="0">
              <a:solidFill>
                <a:schemeClr val="accent5">
                  <a:lumMod val="40000"/>
                  <a:lumOff val="6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16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📌 </a:t>
            </a:r>
            <a:r>
              <a:rPr lang="vi-VN" sz="16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Theo kinh nghiệm</a:t>
            </a:r>
          </a:p>
          <a:p>
            <a:r>
              <a:rPr lang="vi-VN" sz="1600" b="1" dirty="0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 highest &gt; SE &gt; MI &gt; EN.</a:t>
            </a:r>
          </a:p>
        </p:txBody>
      </p:sp>
    </p:spTree>
    <p:extLst>
      <p:ext uri="{BB962C8B-B14F-4D97-AF65-F5344CB8AC3E}">
        <p14:creationId xmlns:p14="http://schemas.microsoft.com/office/powerpoint/2010/main" val="113658709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7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1"/>
          <p:cNvSpPr txBox="1">
            <a:spLocks noGrp="1"/>
          </p:cNvSpPr>
          <p:nvPr>
            <p:ph type="ctrTitle" idx="4294967295"/>
          </p:nvPr>
        </p:nvSpPr>
        <p:spPr>
          <a:xfrm>
            <a:off x="735980" y="1152293"/>
            <a:ext cx="7278029" cy="227665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DASHBOARD </a:t>
            </a:r>
            <a:br>
              <a:rPr lang="en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KHU VỰC</a:t>
            </a:r>
            <a:endParaRPr sz="7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9" name="Google Shape;239;p21"/>
          <p:cNvSpPr txBox="1">
            <a:spLocks noGrp="1"/>
          </p:cNvSpPr>
          <p:nvPr>
            <p:ph type="subTitle" idx="4294967295"/>
          </p:nvPr>
        </p:nvSpPr>
        <p:spPr>
          <a:xfrm>
            <a:off x="1672075" y="3411552"/>
            <a:ext cx="5635200" cy="7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Data Science &amp; AI Salary Analysis 2020–2023</a:t>
            </a:r>
            <a:endParaRPr lang="en-US" b="1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0" name="Google Shape;240;p21"/>
          <p:cNvSpPr/>
          <p:nvPr/>
        </p:nvSpPr>
        <p:spPr>
          <a:xfrm>
            <a:off x="5066647" y="717180"/>
            <a:ext cx="275621" cy="263172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C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1" name="Google Shape;241;p21"/>
          <p:cNvGrpSpPr/>
          <p:nvPr/>
        </p:nvGrpSpPr>
        <p:grpSpPr>
          <a:xfrm>
            <a:off x="5777513" y="-2278"/>
            <a:ext cx="1254638" cy="1209257"/>
            <a:chOff x="6654650" y="3665275"/>
            <a:chExt cx="409100" cy="409125"/>
          </a:xfrm>
        </p:grpSpPr>
        <p:sp>
          <p:nvSpPr>
            <p:cNvPr id="242" name="Google Shape;242;p21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l" t="t" r="r" b="b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rgbClr val="6699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21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l" t="t" r="r" b="b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rgbClr val="6699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4" name="Google Shape;244;p21"/>
          <p:cNvGrpSpPr/>
          <p:nvPr/>
        </p:nvGrpSpPr>
        <p:grpSpPr>
          <a:xfrm>
            <a:off x="537677" y="39243"/>
            <a:ext cx="1178181" cy="1333379"/>
            <a:chOff x="2978" y="4634875"/>
            <a:chExt cx="698572" cy="987068"/>
          </a:xfrm>
        </p:grpSpPr>
        <p:sp>
          <p:nvSpPr>
            <p:cNvPr id="245" name="Google Shape;245;p21"/>
            <p:cNvSpPr/>
            <p:nvPr/>
          </p:nvSpPr>
          <p:spPr>
            <a:xfrm>
              <a:off x="2978" y="5178618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FF00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6" name="Google Shape;246;p21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00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21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FF00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21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FF00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9" name="Google Shape;249;p21"/>
          <p:cNvSpPr/>
          <p:nvPr/>
        </p:nvSpPr>
        <p:spPr>
          <a:xfrm rot="1892490">
            <a:off x="6821707" y="1112575"/>
            <a:ext cx="275600" cy="263152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C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21"/>
          <p:cNvSpPr/>
          <p:nvPr/>
        </p:nvSpPr>
        <p:spPr>
          <a:xfrm rot="-931596">
            <a:off x="7052573" y="2220270"/>
            <a:ext cx="186411" cy="177991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C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21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42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7B9337B-D418-DB5F-3F5D-B6627DCB25DB}"/>
              </a:ext>
            </a:extLst>
          </p:cNvPr>
          <p:cNvSpPr txBox="1"/>
          <p:nvPr/>
        </p:nvSpPr>
        <p:spPr>
          <a:xfrm>
            <a:off x="1666478" y="285579"/>
            <a:ext cx="4572000" cy="76944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" sz="4400" b="1" dirty="0">
                <a:solidFill>
                  <a:schemeClr val="tx1"/>
                </a:solidFill>
              </a:rPr>
              <a:t>4</a:t>
            </a:r>
            <a:endParaRPr lang="en-US" sz="4400" b="1" dirty="0">
              <a:solidFill>
                <a:schemeClr val="tx1"/>
              </a:solidFill>
            </a:endParaRPr>
          </a:p>
        </p:txBody>
      </p:sp>
      <p:sp>
        <p:nvSpPr>
          <p:cNvPr id="3" name="Google Shape;246;p21">
            <a:extLst>
              <a:ext uri="{FF2B5EF4-FFF2-40B4-BE49-F238E27FC236}">
                <a16:creationId xmlns:a16="http://schemas.microsoft.com/office/drawing/2014/main" id="{1F7DBBD3-C983-A028-60B8-08244DEFF382}"/>
              </a:ext>
            </a:extLst>
          </p:cNvPr>
          <p:cNvSpPr/>
          <p:nvPr/>
        </p:nvSpPr>
        <p:spPr>
          <a:xfrm>
            <a:off x="414052" y="1421259"/>
            <a:ext cx="123625" cy="99017"/>
          </a:xfrm>
          <a:custGeom>
            <a:avLst/>
            <a:gdLst/>
            <a:ahLst/>
            <a:cxnLst/>
            <a:rect l="l" t="t" r="r" b="b"/>
            <a:pathLst>
              <a:path w="2932" h="2932" extrusionOk="0">
                <a:moveTo>
                  <a:pt x="2028" y="1"/>
                </a:moveTo>
                <a:lnTo>
                  <a:pt x="1857" y="25"/>
                </a:lnTo>
                <a:lnTo>
                  <a:pt x="1686" y="74"/>
                </a:lnTo>
                <a:lnTo>
                  <a:pt x="1515" y="147"/>
                </a:lnTo>
                <a:lnTo>
                  <a:pt x="1369" y="269"/>
                </a:lnTo>
                <a:lnTo>
                  <a:pt x="1222" y="489"/>
                </a:lnTo>
                <a:lnTo>
                  <a:pt x="1002" y="831"/>
                </a:lnTo>
                <a:lnTo>
                  <a:pt x="563" y="1735"/>
                </a:lnTo>
                <a:lnTo>
                  <a:pt x="172" y="2565"/>
                </a:lnTo>
                <a:lnTo>
                  <a:pt x="1" y="2932"/>
                </a:lnTo>
                <a:lnTo>
                  <a:pt x="1" y="2932"/>
                </a:lnTo>
                <a:lnTo>
                  <a:pt x="367" y="2761"/>
                </a:lnTo>
                <a:lnTo>
                  <a:pt x="1198" y="2370"/>
                </a:lnTo>
                <a:lnTo>
                  <a:pt x="2101" y="1930"/>
                </a:lnTo>
                <a:lnTo>
                  <a:pt x="2443" y="1710"/>
                </a:lnTo>
                <a:lnTo>
                  <a:pt x="2663" y="1564"/>
                </a:lnTo>
                <a:lnTo>
                  <a:pt x="2785" y="1417"/>
                </a:lnTo>
                <a:lnTo>
                  <a:pt x="2858" y="1246"/>
                </a:lnTo>
                <a:lnTo>
                  <a:pt x="2907" y="1075"/>
                </a:lnTo>
                <a:lnTo>
                  <a:pt x="2932" y="904"/>
                </a:lnTo>
                <a:lnTo>
                  <a:pt x="2907" y="733"/>
                </a:lnTo>
                <a:lnTo>
                  <a:pt x="2858" y="562"/>
                </a:lnTo>
                <a:lnTo>
                  <a:pt x="2785" y="416"/>
                </a:lnTo>
                <a:lnTo>
                  <a:pt x="2663" y="269"/>
                </a:lnTo>
                <a:lnTo>
                  <a:pt x="2517" y="147"/>
                </a:lnTo>
                <a:lnTo>
                  <a:pt x="2370" y="74"/>
                </a:lnTo>
                <a:lnTo>
                  <a:pt x="2199" y="25"/>
                </a:lnTo>
                <a:lnTo>
                  <a:pt x="2028" y="1"/>
                </a:lnTo>
                <a:close/>
              </a:path>
            </a:pathLst>
          </a:custGeom>
          <a:solidFill>
            <a:srgbClr val="FF00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110779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8" grpId="0"/>
      <p:bldP spid="239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2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43</a:t>
            </a:fld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8515E9-17A5-6061-3987-AB5966E057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33"/>
            <a:ext cx="9144000" cy="5140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44205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2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44</a:t>
            </a:fld>
            <a:endParaRPr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8DBCFFE-85B6-C914-07F5-E5B202B69BFB}"/>
              </a:ext>
            </a:extLst>
          </p:cNvPr>
          <p:cNvSpPr txBox="1"/>
          <p:nvPr/>
        </p:nvSpPr>
        <p:spPr>
          <a:xfrm>
            <a:off x="1401097" y="155704"/>
            <a:ext cx="5963264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 algn="ctr">
              <a:buClr>
                <a:schemeClr val="accent6"/>
              </a:buClr>
              <a:buAutoNum type="arabicPeriod"/>
            </a:pPr>
            <a:r>
              <a:rPr lang="vi-VN" sz="28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Global Summary</a:t>
            </a:r>
            <a:endParaRPr lang="en-US" sz="2800" b="1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chemeClr val="bg2"/>
              </a:buClr>
            </a:pPr>
            <a:endParaRPr lang="vi-VN" sz="2800" b="1" dirty="0">
              <a:solidFill>
                <a:schemeClr val="tx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b="1" dirty="0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🔹 </a:t>
            </a:r>
            <a:r>
              <a:rPr lang="vi-VN" sz="2800" b="1" dirty="0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Global Avg Salary: 137.57K</a:t>
            </a:r>
            <a:endParaRPr lang="en-US" sz="2800" b="1" dirty="0">
              <a:solidFill>
                <a:schemeClr val="tx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vi-VN" sz="2800" b="1" dirty="0">
              <a:solidFill>
                <a:schemeClr val="tx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vi-VN" sz="2800" dirty="0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→ </a:t>
            </a:r>
            <a:r>
              <a:rPr lang="vi-VN" sz="28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Đây là mức lương trung bình toàn cầu của toàn bộ dataset.</a:t>
            </a:r>
            <a:endParaRPr lang="en-US" sz="2800" b="1" dirty="0">
              <a:solidFill>
                <a:schemeClr val="accent5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vi-VN" sz="2800" dirty="0">
              <a:solidFill>
                <a:schemeClr val="tx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b="1" dirty="0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🔹 </a:t>
            </a:r>
            <a:r>
              <a:rPr lang="vi-VN" sz="2800" b="1" dirty="0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Total Jobs (Location): 3755</a:t>
            </a:r>
            <a:endParaRPr lang="en-US" sz="2800" b="1" dirty="0">
              <a:solidFill>
                <a:schemeClr val="tx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vi-VN" sz="2800" b="1" dirty="0">
              <a:solidFill>
                <a:schemeClr val="tx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vi-VN" sz="28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→ Tổng số bản ghi công việc được thống kê.</a:t>
            </a:r>
          </a:p>
        </p:txBody>
      </p:sp>
    </p:spTree>
    <p:extLst>
      <p:ext uri="{BB962C8B-B14F-4D97-AF65-F5344CB8AC3E}">
        <p14:creationId xmlns:p14="http://schemas.microsoft.com/office/powerpoint/2010/main" val="287403975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2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45</a:t>
            </a:fld>
            <a:endParaRPr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8DBCFFE-85B6-C914-07F5-E5B202B69BFB}"/>
              </a:ext>
            </a:extLst>
          </p:cNvPr>
          <p:cNvSpPr txBox="1"/>
          <p:nvPr/>
        </p:nvSpPr>
        <p:spPr>
          <a:xfrm>
            <a:off x="617514" y="309592"/>
            <a:ext cx="721687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en-US" sz="3600" b="1" dirty="0" err="1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Bộ</a:t>
            </a:r>
            <a:r>
              <a:rPr lang="en-US" sz="3600" b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lọc</a:t>
            </a:r>
            <a:r>
              <a:rPr lang="en-US" sz="3600" b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(Filters – </a:t>
            </a:r>
            <a:r>
              <a:rPr lang="en-US" sz="3600" b="1" dirty="0" err="1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góc</a:t>
            </a:r>
            <a:r>
              <a:rPr lang="en-US" sz="3600" b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trái</a:t>
            </a:r>
            <a:r>
              <a:rPr lang="en-US" sz="3600" b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algn="ctr"/>
            <a:endParaRPr 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571500" algn="ctr">
              <a:buClr>
                <a:schemeClr val="accent6"/>
              </a:buClr>
              <a:buFont typeface="Wingdings" panose="05000000000000000000" pitchFamily="2" charset="2"/>
              <a:buChar char="Ø"/>
            </a:pPr>
            <a:r>
              <a:rPr lang="en-US" sz="3600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work_year</a:t>
            </a:r>
            <a:r>
              <a:rPr lang="en-US" sz="36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ctr">
              <a:buClr>
                <a:schemeClr val="accent6"/>
              </a:buClr>
            </a:pPr>
            <a:r>
              <a:rPr lang="en-US" sz="36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(2020 → 2023)</a:t>
            </a:r>
          </a:p>
          <a:p>
            <a:pPr algn="ctr">
              <a:buClr>
                <a:schemeClr val="accent6"/>
              </a:buClr>
            </a:pPr>
            <a:endParaRPr lang="en-US" sz="3600" dirty="0">
              <a:solidFill>
                <a:schemeClr val="accent5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571500" algn="ctr">
              <a:buClr>
                <a:schemeClr val="accent6"/>
              </a:buClr>
              <a:buFont typeface="Wingdings" panose="05000000000000000000" pitchFamily="2" charset="2"/>
              <a:buChar char="Ø"/>
            </a:pPr>
            <a:r>
              <a:rPr lang="en-US" sz="3600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experience_level</a:t>
            </a:r>
            <a:endParaRPr lang="en-US" sz="3600" dirty="0">
              <a:solidFill>
                <a:schemeClr val="accent5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buClr>
                <a:schemeClr val="accent6"/>
              </a:buClr>
            </a:pPr>
            <a:endParaRPr lang="en-US" sz="3600" dirty="0">
              <a:solidFill>
                <a:schemeClr val="accent5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571500" algn="ctr">
              <a:buClr>
                <a:schemeClr val="accent6"/>
              </a:buClr>
              <a:buFont typeface="Wingdings" panose="05000000000000000000" pitchFamily="2" charset="2"/>
              <a:buChar char="Ø"/>
            </a:pPr>
            <a:r>
              <a:rPr lang="en-US" sz="3600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company_location</a:t>
            </a:r>
            <a:endParaRPr lang="en-US" sz="3600" dirty="0">
              <a:solidFill>
                <a:schemeClr val="accent5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501182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2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0" dur="20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20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2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46</a:t>
            </a:fld>
            <a:endParaRPr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8DBCFFE-85B6-C914-07F5-E5B202B69BFB}"/>
              </a:ext>
            </a:extLst>
          </p:cNvPr>
          <p:cNvSpPr txBox="1"/>
          <p:nvPr/>
        </p:nvSpPr>
        <p:spPr>
          <a:xfrm>
            <a:off x="1590368" y="784968"/>
            <a:ext cx="5963264" cy="3908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vi-VN" sz="2400" b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Median Salary (Location) by company_location (Bản đồ thế giới)</a:t>
            </a:r>
            <a:endParaRPr lang="en-US" sz="2400" b="1" dirty="0">
              <a:solidFill>
                <a:schemeClr val="accent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sz="2400" b="1" dirty="0">
              <a:solidFill>
                <a:schemeClr val="accent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vi-VN" sz="2400" b="1" dirty="0">
              <a:solidFill>
                <a:schemeClr val="accent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vi-VN" sz="2400" dirty="0">
                <a:solidFill>
                  <a:schemeClr val="bg2">
                    <a:lumMod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Bản đồ tô màu theo </a:t>
            </a:r>
            <a:r>
              <a:rPr lang="vi-VN" sz="2400" b="1" dirty="0">
                <a:solidFill>
                  <a:schemeClr val="bg2">
                    <a:lumMod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median salary</a:t>
            </a:r>
            <a:r>
              <a:rPr lang="vi-VN" sz="2400" dirty="0">
                <a:solidFill>
                  <a:schemeClr val="bg2">
                    <a:lumMod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ở từng quốc gia mà công ty đặt trụ sở.</a:t>
            </a:r>
            <a:endParaRPr lang="en-US" sz="2400" dirty="0">
              <a:solidFill>
                <a:schemeClr val="bg2">
                  <a:lumMod val="9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chemeClr val="tx1"/>
              </a:buClr>
            </a:pPr>
            <a:endParaRPr lang="en-US" sz="2400" dirty="0">
              <a:solidFill>
                <a:schemeClr val="bg2">
                  <a:lumMod val="9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vi-VN" sz="2400" dirty="0">
                <a:solidFill>
                  <a:schemeClr val="bg2">
                    <a:lumMod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Màu đậm = lương cao hơn.</a:t>
            </a:r>
          </a:p>
          <a:p>
            <a:pPr>
              <a:buClr>
                <a:schemeClr val="bg2"/>
              </a:buClr>
            </a:pPr>
            <a:endParaRPr lang="vi-VN" sz="2800" b="1" dirty="0">
              <a:solidFill>
                <a:schemeClr val="tx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vi-VN" sz="2800" b="1" dirty="0">
              <a:solidFill>
                <a:schemeClr val="accent5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988177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2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47</a:t>
            </a:fld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710484-2802-3021-050D-25AE753F9339}"/>
              </a:ext>
            </a:extLst>
          </p:cNvPr>
          <p:cNvSpPr txBox="1"/>
          <p:nvPr/>
        </p:nvSpPr>
        <p:spPr>
          <a:xfrm>
            <a:off x="688258" y="274247"/>
            <a:ext cx="720704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 Total Jobs &amp; Avg Salary by </a:t>
            </a:r>
            <a:r>
              <a:rPr lang="en-US" sz="2400" b="1" dirty="0" err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company_location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2400" b="1" dirty="0" err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Biểu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donut – </a:t>
            </a:r>
            <a:r>
              <a:rPr lang="en-US" sz="2400" b="1" dirty="0" err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góc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phải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2400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3A8348-D939-A10E-71C9-137ED2F2C722}"/>
              </a:ext>
            </a:extLst>
          </p:cNvPr>
          <p:cNvSpPr txBox="1"/>
          <p:nvPr/>
        </p:nvSpPr>
        <p:spPr>
          <a:xfrm>
            <a:off x="1644445" y="1852496"/>
            <a:ext cx="5855110" cy="18774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endParaRPr lang="vi-VN" sz="1600" dirty="0">
              <a:solidFill>
                <a:schemeClr val="tx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q"/>
            </a:pPr>
            <a:r>
              <a:rPr lang="vi-VN" sz="2000" dirty="0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Tỉ lệ số lượng công việc theo từng quốc gia</a:t>
            </a: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q"/>
            </a:pPr>
            <a:r>
              <a:rPr lang="vi-VN" sz="2000" dirty="0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Màu sắc phân biệt từng country code</a:t>
            </a:r>
          </a:p>
          <a:p>
            <a:pPr algn="ctr"/>
            <a:endParaRPr lang="vi-VN" sz="2000" dirty="0">
              <a:solidFill>
                <a:schemeClr val="tx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q"/>
            </a:pPr>
            <a:r>
              <a:rPr lang="vi-VN" sz="2000" b="1" dirty="0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 chiếm ~81% (3K công việc)</a:t>
            </a:r>
            <a:r>
              <a:rPr lang="vi-VN" sz="2000" dirty="0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→ áp đảo dataset</a:t>
            </a: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q"/>
            </a:pPr>
            <a:r>
              <a:rPr lang="vi-VN" sz="2000" dirty="0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GB, CA, ES, DE chỉ chiếm phần nhỏ</a:t>
            </a:r>
          </a:p>
        </p:txBody>
      </p:sp>
    </p:spTree>
    <p:extLst>
      <p:ext uri="{BB962C8B-B14F-4D97-AF65-F5344CB8AC3E}">
        <p14:creationId xmlns:p14="http://schemas.microsoft.com/office/powerpoint/2010/main" val="119552618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2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48</a:t>
            </a:fld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E018139-F466-1D7E-036D-A9CD01BC5217}"/>
              </a:ext>
            </a:extLst>
          </p:cNvPr>
          <p:cNvSpPr txBox="1"/>
          <p:nvPr/>
        </p:nvSpPr>
        <p:spPr>
          <a:xfrm>
            <a:off x="865239" y="224653"/>
            <a:ext cx="64696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Avg Salary (Location) by </a:t>
            </a:r>
            <a:r>
              <a:rPr lang="en-US" sz="2400" b="1" dirty="0" err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company_location</a:t>
            </a:r>
            <a:endParaRPr lang="en-US" sz="2400" b="1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134F339-0DBE-F81E-3BC5-F80A1892C3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0002025"/>
              </p:ext>
            </p:extLst>
          </p:nvPr>
        </p:nvGraphicFramePr>
        <p:xfrm>
          <a:off x="865239" y="1986116"/>
          <a:ext cx="6725264" cy="2041946"/>
        </p:xfrm>
        <a:graphic>
          <a:graphicData uri="http://schemas.openxmlformats.org/drawingml/2006/table">
            <a:tbl>
              <a:tblPr/>
              <a:tblGrid>
                <a:gridCol w="3268737">
                  <a:extLst>
                    <a:ext uri="{9D8B030D-6E8A-4147-A177-3AD203B41FA5}">
                      <a16:colId xmlns:a16="http://schemas.microsoft.com/office/drawing/2014/main" val="3346271074"/>
                    </a:ext>
                  </a:extLst>
                </a:gridCol>
                <a:gridCol w="3456527">
                  <a:extLst>
                    <a:ext uri="{9D8B030D-6E8A-4147-A177-3AD203B41FA5}">
                      <a16:colId xmlns:a16="http://schemas.microsoft.com/office/drawing/2014/main" val="1180386467"/>
                    </a:ext>
                  </a:extLst>
                </a:gridCol>
              </a:tblGrid>
              <a:tr h="500854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err="1">
                          <a:solidFill>
                            <a:schemeClr val="accent5">
                              <a:lumMod val="40000"/>
                              <a:lumOff val="6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Quốc</a:t>
                      </a:r>
                      <a:r>
                        <a:rPr lang="en-US" sz="2000" b="1" dirty="0">
                          <a:solidFill>
                            <a:schemeClr val="accent5">
                              <a:lumMod val="40000"/>
                              <a:lumOff val="6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b="1" dirty="0" err="1">
                          <a:solidFill>
                            <a:schemeClr val="accent5">
                              <a:lumMod val="40000"/>
                              <a:lumOff val="6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gia</a:t>
                      </a:r>
                      <a:endParaRPr lang="en-US" sz="2000" b="1" dirty="0"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accent5">
                              <a:lumMod val="40000"/>
                              <a:lumOff val="6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Avg Salary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4844904"/>
                  </a:ext>
                </a:extLst>
              </a:tr>
              <a:tr h="385273">
                <a:tc>
                  <a:txBody>
                    <a:bodyPr/>
                    <a:lstStyle/>
                    <a:p>
                      <a:pPr algn="ctr"/>
                      <a:r>
                        <a:rPr lang="en-US" sz="1400" b="1">
                          <a:solidFill>
                            <a:schemeClr val="tx1">
                              <a:lumMod val="9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IL (Israel)</a:t>
                      </a:r>
                      <a:endParaRPr lang="en-US" sz="1400">
                        <a:solidFill>
                          <a:schemeClr val="tx1">
                            <a:lumMod val="9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>
                              <a:lumMod val="9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~0.27M → cao nhất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6781505"/>
                  </a:ext>
                </a:extLst>
              </a:tr>
              <a:tr h="385273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</a:t>
                      </a:r>
                      <a:endParaRPr lang="en-US" sz="1400" dirty="0">
                        <a:solidFill>
                          <a:schemeClr val="tx1">
                            <a:lumMod val="9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>
                              <a:lumMod val="9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~0.17M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2679920"/>
                  </a:ext>
                </a:extLst>
              </a:tr>
              <a:tr h="385273">
                <a:tc>
                  <a:txBody>
                    <a:bodyPr/>
                    <a:lstStyle/>
                    <a:p>
                      <a:pPr algn="ctr"/>
                      <a:r>
                        <a:rPr lang="en-US" sz="1400" b="1">
                          <a:solidFill>
                            <a:schemeClr val="tx1">
                              <a:lumMod val="9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US</a:t>
                      </a:r>
                      <a:endParaRPr lang="en-US" sz="1400">
                        <a:solidFill>
                          <a:schemeClr val="tx1">
                            <a:lumMod val="9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~0.15M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9227493"/>
                  </a:ext>
                </a:extLst>
              </a:tr>
              <a:tr h="385273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RU</a:t>
                      </a:r>
                      <a:endParaRPr lang="en-US" sz="1400" dirty="0">
                        <a:solidFill>
                          <a:schemeClr val="tx1">
                            <a:lumMod val="9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~0.14M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464955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DE1BA76E-DA0D-1884-A1D6-A57DCEF40E00}"/>
              </a:ext>
            </a:extLst>
          </p:cNvPr>
          <p:cNvSpPr txBox="1"/>
          <p:nvPr/>
        </p:nvSpPr>
        <p:spPr>
          <a:xfrm>
            <a:off x="993056" y="1081801"/>
            <a:ext cx="67252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vi-VN" sz="2000" b="1" dirty="0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Danh sách quốc gia có mức lương trung bình cao nhất</a:t>
            </a:r>
            <a:endParaRPr lang="en-US" sz="2000" b="1" dirty="0">
              <a:solidFill>
                <a:schemeClr val="tx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171838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2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49</a:t>
            </a:fld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710484-2802-3021-050D-25AE753F9339}"/>
              </a:ext>
            </a:extLst>
          </p:cNvPr>
          <p:cNvSpPr txBox="1"/>
          <p:nvPr/>
        </p:nvSpPr>
        <p:spPr>
          <a:xfrm>
            <a:off x="-81116" y="295343"/>
            <a:ext cx="720704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Difference from Global Avg Salary</a:t>
            </a:r>
            <a:endParaRPr lang="en-US" sz="2400" b="1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3A8348-D939-A10E-71C9-137ED2F2C722}"/>
              </a:ext>
            </a:extLst>
          </p:cNvPr>
          <p:cNvSpPr txBox="1"/>
          <p:nvPr/>
        </p:nvSpPr>
        <p:spPr>
          <a:xfrm>
            <a:off x="1644445" y="1262560"/>
            <a:ext cx="5855110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vi-VN" sz="24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 mức lương ở từng quốc gia </a:t>
            </a:r>
            <a:endParaRPr lang="en-US" sz="2400" b="1" dirty="0">
              <a:solidFill>
                <a:schemeClr val="accent6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vi-VN" sz="24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mức trung bình toàn cầu (137.57K)</a:t>
            </a:r>
            <a:endParaRPr lang="en-US" sz="2400" b="1" dirty="0">
              <a:solidFill>
                <a:schemeClr val="accent6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vi-VN" sz="2000" dirty="0">
              <a:solidFill>
                <a:schemeClr val="tx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vi-VN" sz="2000" dirty="0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Cột dương → cao hơn trung bình</a:t>
            </a:r>
            <a:endParaRPr lang="en-US" sz="2000" dirty="0">
              <a:solidFill>
                <a:schemeClr val="tx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Clr>
                <a:schemeClr val="tx1"/>
              </a:buClr>
              <a:buFont typeface="Wingdings" panose="05000000000000000000" pitchFamily="2" charset="2"/>
              <a:buChar char="Ø"/>
            </a:pPr>
            <a:endParaRPr lang="vi-VN" sz="2000" dirty="0">
              <a:solidFill>
                <a:schemeClr val="tx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vi-VN" sz="2000" dirty="0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Cột âm → thấp hơn trung bình</a:t>
            </a:r>
            <a:endParaRPr lang="en-US" sz="2000" dirty="0">
              <a:solidFill>
                <a:schemeClr val="tx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Clr>
                <a:schemeClr val="tx1"/>
              </a:buClr>
              <a:buFont typeface="Wingdings" panose="05000000000000000000" pitchFamily="2" charset="2"/>
              <a:buChar char="Ø"/>
            </a:pPr>
            <a:endParaRPr lang="vi-VN" sz="2000" dirty="0">
              <a:solidFill>
                <a:schemeClr val="tx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vi-VN" sz="2000" b="1" dirty="0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IL cao hơn global ~110K</a:t>
            </a:r>
            <a:endParaRPr lang="en-US" sz="2000" b="1" dirty="0">
              <a:solidFill>
                <a:schemeClr val="tx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Clr>
                <a:schemeClr val="tx1"/>
              </a:buClr>
              <a:buFont typeface="Wingdings" panose="05000000000000000000" pitchFamily="2" charset="2"/>
              <a:buChar char="Ø"/>
            </a:pPr>
            <a:endParaRPr lang="vi-VN" sz="2000" dirty="0">
              <a:solidFill>
                <a:schemeClr val="tx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vi-VN" sz="2000" dirty="0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Một số nước EU thấp hơn trung bình khá nhiều</a:t>
            </a:r>
          </a:p>
        </p:txBody>
      </p:sp>
    </p:spTree>
    <p:extLst>
      <p:ext uri="{BB962C8B-B14F-4D97-AF65-F5344CB8AC3E}">
        <p14:creationId xmlns:p14="http://schemas.microsoft.com/office/powerpoint/2010/main" val="171373467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7"/>
          <p:cNvSpPr txBox="1">
            <a:spLocks noGrp="1"/>
          </p:cNvSpPr>
          <p:nvPr>
            <p:ph type="ctrTitle" idx="4294967295"/>
          </p:nvPr>
        </p:nvSpPr>
        <p:spPr>
          <a:xfrm>
            <a:off x="1850994" y="-67482"/>
            <a:ext cx="5442012" cy="66582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MEMBER SHIP </a:t>
            </a:r>
            <a:endParaRPr sz="3600" dirty="0">
              <a:solidFill>
                <a:schemeClr val="accent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3" name="Google Shape;213;p17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5D38DBF-ABCE-E544-44D4-D79AB188789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408" t="5482" r="9999"/>
          <a:stretch/>
        </p:blipFill>
        <p:spPr>
          <a:xfrm>
            <a:off x="156316" y="598344"/>
            <a:ext cx="4264763" cy="454515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6DD4AB6-B85D-F591-2FD4-35C48183548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518" t="2222" r="7963" b="148"/>
          <a:stretch/>
        </p:blipFill>
        <p:spPr>
          <a:xfrm>
            <a:off x="4515252" y="598345"/>
            <a:ext cx="4264763" cy="4545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06192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2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50</a:t>
            </a:fld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E018139-F466-1D7E-036D-A9CD01BC5217}"/>
              </a:ext>
            </a:extLst>
          </p:cNvPr>
          <p:cNvSpPr txBox="1"/>
          <p:nvPr/>
        </p:nvSpPr>
        <p:spPr>
          <a:xfrm>
            <a:off x="865239" y="224653"/>
            <a:ext cx="646962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7. </a:t>
            </a:r>
            <a:r>
              <a:rPr lang="en-US" sz="2800" b="1" dirty="0" err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Bảng</a:t>
            </a: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tổng</a:t>
            </a: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hợp</a:t>
            </a: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Jobs </a:t>
            </a:r>
            <a:r>
              <a:rPr lang="en-US" sz="2800" b="1" dirty="0" err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location</a:t>
            </a:r>
            <a:endParaRPr lang="en-US" sz="2000" b="1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EE869FDB-29EE-BE2C-39CF-47BD04EF47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9417417"/>
              </p:ext>
            </p:extLst>
          </p:nvPr>
        </p:nvGraphicFramePr>
        <p:xfrm>
          <a:off x="1362690" y="1919257"/>
          <a:ext cx="5972174" cy="1897293"/>
        </p:xfrm>
        <a:graphic>
          <a:graphicData uri="http://schemas.openxmlformats.org/drawingml/2006/table">
            <a:tbl>
              <a:tblPr/>
              <a:tblGrid>
                <a:gridCol w="2986087">
                  <a:extLst>
                    <a:ext uri="{9D8B030D-6E8A-4147-A177-3AD203B41FA5}">
                      <a16:colId xmlns:a16="http://schemas.microsoft.com/office/drawing/2014/main" val="364522585"/>
                    </a:ext>
                  </a:extLst>
                </a:gridCol>
                <a:gridCol w="2986087">
                  <a:extLst>
                    <a:ext uri="{9D8B030D-6E8A-4147-A177-3AD203B41FA5}">
                      <a16:colId xmlns:a16="http://schemas.microsoft.com/office/drawing/2014/main" val="2980075539"/>
                    </a:ext>
                  </a:extLst>
                </a:gridCol>
              </a:tblGrid>
              <a:tr h="373293"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Location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Jobs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3119327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3040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8612307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>
                              <a:lumMod val="9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172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482833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>
                              <a:lumMod val="9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8559305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4491154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accent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Total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accent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3755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61670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8577342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2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51</a:t>
            </a:fld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710484-2802-3021-050D-25AE753F9339}"/>
              </a:ext>
            </a:extLst>
          </p:cNvPr>
          <p:cNvSpPr txBox="1"/>
          <p:nvPr/>
        </p:nvSpPr>
        <p:spPr>
          <a:xfrm>
            <a:off x="688258" y="274247"/>
            <a:ext cx="720704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8. Avg Salary (Location) </a:t>
            </a:r>
          </a:p>
          <a:p>
            <a:pPr algn="ctr"/>
            <a:r>
              <a:rPr lang="en-US" sz="32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by </a:t>
            </a:r>
            <a:r>
              <a:rPr lang="en-US" sz="3200" b="1" dirty="0" err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work_year</a:t>
            </a:r>
            <a:endParaRPr lang="en-US" sz="2400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61CEFD-F260-848A-AEE9-0E72991EF000}"/>
              </a:ext>
            </a:extLst>
          </p:cNvPr>
          <p:cNvSpPr txBox="1"/>
          <p:nvPr/>
        </p:nvSpPr>
        <p:spPr>
          <a:xfrm>
            <a:off x="1450258" y="1602902"/>
            <a:ext cx="6243484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vi-VN" sz="2000" b="1" dirty="0">
                <a:solidFill>
                  <a:schemeClr val="tx1">
                    <a:lumMod val="95000"/>
                  </a:schemeClr>
                </a:solidFill>
                <a:latin typeface="+mn-lt"/>
              </a:rPr>
              <a:t>2020 → 2021: tăng nhẹ</a:t>
            </a:r>
            <a:endParaRPr lang="en-US" sz="2000" b="1" dirty="0">
              <a:solidFill>
                <a:schemeClr val="tx1">
                  <a:lumMod val="95000"/>
                </a:schemeClr>
              </a:solidFill>
              <a:latin typeface="+mn-lt"/>
            </a:endParaRP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Ø"/>
            </a:pPr>
            <a:endParaRPr lang="vi-VN" sz="2000" dirty="0">
              <a:solidFill>
                <a:schemeClr val="tx1">
                  <a:lumMod val="95000"/>
                </a:schemeClr>
              </a:solidFill>
              <a:latin typeface="+mn-lt"/>
            </a:endParaRP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vi-VN" sz="2000" b="1" dirty="0">
                <a:solidFill>
                  <a:schemeClr val="tx1">
                    <a:lumMod val="95000"/>
                  </a:schemeClr>
                </a:solidFill>
                <a:latin typeface="+mn-lt"/>
              </a:rPr>
              <a:t>2021 → 2022: tăng mạnh</a:t>
            </a:r>
            <a:endParaRPr lang="en-US" sz="2000" b="1" dirty="0">
              <a:solidFill>
                <a:schemeClr val="tx1">
                  <a:lumMod val="95000"/>
                </a:schemeClr>
              </a:solidFill>
              <a:latin typeface="+mn-lt"/>
            </a:endParaRP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Ø"/>
            </a:pPr>
            <a:endParaRPr lang="vi-VN" sz="2000" dirty="0">
              <a:solidFill>
                <a:schemeClr val="tx1">
                  <a:lumMod val="95000"/>
                </a:schemeClr>
              </a:solidFill>
              <a:latin typeface="+mn-lt"/>
            </a:endParaRP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vi-VN" sz="2000" b="1" dirty="0">
                <a:solidFill>
                  <a:schemeClr val="tx1">
                    <a:lumMod val="95000"/>
                  </a:schemeClr>
                </a:solidFill>
                <a:latin typeface="+mn-lt"/>
              </a:rPr>
              <a:t>2022 → 2023: tiếp tục tăng</a:t>
            </a:r>
            <a:endParaRPr lang="en-US" sz="2000" b="1" dirty="0">
              <a:solidFill>
                <a:schemeClr val="tx1">
                  <a:lumMod val="95000"/>
                </a:schemeClr>
              </a:solidFill>
              <a:latin typeface="+mn-lt"/>
            </a:endParaRP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Ø"/>
            </a:pPr>
            <a:endParaRPr lang="vi-VN" sz="2000" dirty="0">
              <a:solidFill>
                <a:schemeClr val="tx1">
                  <a:lumMod val="95000"/>
                </a:schemeClr>
              </a:solidFill>
              <a:latin typeface="+mn-lt"/>
            </a:endParaRPr>
          </a:p>
          <a:p>
            <a:pPr algn="ctr"/>
            <a:r>
              <a:rPr lang="vi-VN" sz="28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→ Xu hướng chung: mức lương đang tăng theo thời gian</a:t>
            </a:r>
          </a:p>
        </p:txBody>
      </p:sp>
    </p:spTree>
    <p:extLst>
      <p:ext uri="{BB962C8B-B14F-4D97-AF65-F5344CB8AC3E}">
        <p14:creationId xmlns:p14="http://schemas.microsoft.com/office/powerpoint/2010/main" val="261231797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2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52</a:t>
            </a:fld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710484-2802-3021-050D-25AE753F9339}"/>
              </a:ext>
            </a:extLst>
          </p:cNvPr>
          <p:cNvSpPr txBox="1"/>
          <p:nvPr/>
        </p:nvSpPr>
        <p:spPr>
          <a:xfrm>
            <a:off x="570270" y="254583"/>
            <a:ext cx="720704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9. Job Titles</a:t>
            </a:r>
            <a:endParaRPr lang="en-US" sz="2400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B8C257-79D6-97BF-4624-B7D71CD61E56}"/>
              </a:ext>
            </a:extLst>
          </p:cNvPr>
          <p:cNvSpPr txBox="1"/>
          <p:nvPr/>
        </p:nvSpPr>
        <p:spPr>
          <a:xfrm>
            <a:off x="904567" y="1238865"/>
            <a:ext cx="6872747" cy="33855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vi-VN" sz="20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Danh sách các job title xuất hiện trong dataset</a:t>
            </a:r>
            <a:endParaRPr lang="en-US" sz="2000" b="1" dirty="0">
              <a:solidFill>
                <a:schemeClr val="accent5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vi-VN" dirty="0">
              <a:solidFill>
                <a:schemeClr val="tx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ctr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vi-V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3D Computer Vision Researcher</a:t>
            </a:r>
            <a:endParaRPr 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ctr">
              <a:buClr>
                <a:schemeClr val="tx1"/>
              </a:buClr>
              <a:buFont typeface="Wingdings" panose="05000000000000000000" pitchFamily="2" charset="2"/>
              <a:buChar char="Ø"/>
            </a:pPr>
            <a:endParaRPr lang="vi-V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ctr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vi-V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 Developer</a:t>
            </a:r>
            <a:endParaRPr 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ctr">
              <a:buClr>
                <a:schemeClr val="tx1"/>
              </a:buClr>
              <a:buFont typeface="Wingdings" panose="05000000000000000000" pitchFamily="2" charset="2"/>
              <a:buChar char="Ø"/>
            </a:pPr>
            <a:endParaRPr lang="vi-V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ctr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vi-V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 Scientist</a:t>
            </a:r>
            <a:endParaRPr 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ctr">
              <a:buClr>
                <a:schemeClr val="tx1"/>
              </a:buClr>
              <a:buFont typeface="Wingdings" panose="05000000000000000000" pitchFamily="2" charset="2"/>
              <a:buChar char="Ø"/>
            </a:pPr>
            <a:endParaRPr lang="vi-V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ctr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vi-V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Analytics Engineer</a:t>
            </a:r>
            <a:endParaRPr 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ctr">
              <a:buClr>
                <a:schemeClr val="tx1"/>
              </a:buClr>
              <a:buFont typeface="Wingdings" panose="05000000000000000000" pitchFamily="2" charset="2"/>
              <a:buChar char="Ø"/>
            </a:pPr>
            <a:endParaRPr lang="vi-V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ctr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vi-V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Applied Data Scientist</a:t>
            </a:r>
          </a:p>
        </p:txBody>
      </p:sp>
    </p:spTree>
    <p:extLst>
      <p:ext uri="{BB962C8B-B14F-4D97-AF65-F5344CB8AC3E}">
        <p14:creationId xmlns:p14="http://schemas.microsoft.com/office/powerpoint/2010/main" val="78284908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2"/>
          <p:cNvSpPr txBox="1">
            <a:spLocks noGrp="1"/>
          </p:cNvSpPr>
          <p:nvPr>
            <p:ph type="title"/>
          </p:nvPr>
        </p:nvSpPr>
        <p:spPr>
          <a:xfrm>
            <a:off x="275302" y="29497"/>
            <a:ext cx="6872749" cy="69809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3200" dirty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7. </a:t>
            </a:r>
            <a:r>
              <a:rPr lang="en-US" sz="3200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Tổng</a:t>
            </a:r>
            <a:r>
              <a:rPr lang="en-US" sz="3200" dirty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3200" dirty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vi-VN" sz="3200" dirty="0">
              <a:solidFill>
                <a:schemeClr val="accent6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9" name="Google Shape;259;p22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53</a:t>
            </a:fld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87B99D-46D7-690C-C2C8-CFA7F036211E}"/>
              </a:ext>
            </a:extLst>
          </p:cNvPr>
          <p:cNvSpPr txBox="1"/>
          <p:nvPr/>
        </p:nvSpPr>
        <p:spPr>
          <a:xfrm>
            <a:off x="1047135" y="1140786"/>
            <a:ext cx="7049729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2400" dirty="0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✔ US chiếm phần lớn số lượng công việc</a:t>
            </a:r>
            <a:endParaRPr lang="en-US" sz="2400" dirty="0">
              <a:solidFill>
                <a:schemeClr val="tx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br>
              <a:rPr lang="vi-VN" sz="2400" dirty="0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vi-VN" sz="2400" dirty="0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✔ Israel là nước trả lương trung bình cao nhất</a:t>
            </a:r>
            <a:endParaRPr lang="en-US" sz="2400" dirty="0">
              <a:solidFill>
                <a:schemeClr val="tx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br>
              <a:rPr lang="vi-VN" sz="2400" dirty="0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vi-VN" sz="2400" dirty="0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✔ Lương trung bình toàn cầu khoảng 137K</a:t>
            </a:r>
            <a:endParaRPr lang="en-US" sz="2400" dirty="0">
              <a:solidFill>
                <a:schemeClr val="tx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br>
              <a:rPr lang="vi-VN" sz="2400" dirty="0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vi-VN" sz="2400" dirty="0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✔ Lương tăng dần qua các năm</a:t>
            </a:r>
            <a:endParaRPr lang="en-US" sz="2400" dirty="0">
              <a:solidFill>
                <a:schemeClr val="tx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br>
              <a:rPr lang="vi-VN" sz="2400" dirty="0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vi-VN" sz="2400" dirty="0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✔ Một số quốc gia thấp hơn mức trung bình khá nhiều</a:t>
            </a:r>
            <a:endParaRPr lang="en-US" sz="2400" dirty="0">
              <a:solidFill>
                <a:schemeClr val="tx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589002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7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1"/>
          <p:cNvSpPr txBox="1">
            <a:spLocks noGrp="1"/>
          </p:cNvSpPr>
          <p:nvPr>
            <p:ph type="ctrTitle" idx="4294967295"/>
          </p:nvPr>
        </p:nvSpPr>
        <p:spPr>
          <a:xfrm>
            <a:off x="639096" y="1327479"/>
            <a:ext cx="7830735" cy="231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DASHBOARD KINH NGHIỆM &amp; REMOTE </a:t>
            </a:r>
            <a:endParaRPr sz="5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9" name="Google Shape;239;p21"/>
          <p:cNvSpPr txBox="1">
            <a:spLocks noGrp="1"/>
          </p:cNvSpPr>
          <p:nvPr>
            <p:ph type="subTitle" idx="4294967295"/>
          </p:nvPr>
        </p:nvSpPr>
        <p:spPr>
          <a:xfrm>
            <a:off x="1672075" y="3411552"/>
            <a:ext cx="5635200" cy="7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Data Science &amp; AI Salary Analysis 2020–2023</a:t>
            </a:r>
            <a:endParaRPr lang="en-US" b="1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0" name="Google Shape;240;p21"/>
          <p:cNvSpPr/>
          <p:nvPr/>
        </p:nvSpPr>
        <p:spPr>
          <a:xfrm>
            <a:off x="5066647" y="717180"/>
            <a:ext cx="275621" cy="263172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C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1" name="Google Shape;241;p21"/>
          <p:cNvGrpSpPr/>
          <p:nvPr/>
        </p:nvGrpSpPr>
        <p:grpSpPr>
          <a:xfrm>
            <a:off x="5777513" y="-2278"/>
            <a:ext cx="1254638" cy="1209257"/>
            <a:chOff x="6654650" y="3665275"/>
            <a:chExt cx="409100" cy="409125"/>
          </a:xfrm>
        </p:grpSpPr>
        <p:sp>
          <p:nvSpPr>
            <p:cNvPr id="242" name="Google Shape;242;p21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l" t="t" r="r" b="b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rgbClr val="6699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21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l" t="t" r="r" b="b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rgbClr val="6699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4" name="Google Shape;244;p21"/>
          <p:cNvGrpSpPr/>
          <p:nvPr/>
        </p:nvGrpSpPr>
        <p:grpSpPr>
          <a:xfrm>
            <a:off x="537677" y="39243"/>
            <a:ext cx="1178181" cy="1333379"/>
            <a:chOff x="2978" y="4634875"/>
            <a:chExt cx="698572" cy="987068"/>
          </a:xfrm>
        </p:grpSpPr>
        <p:sp>
          <p:nvSpPr>
            <p:cNvPr id="245" name="Google Shape;245;p21"/>
            <p:cNvSpPr/>
            <p:nvPr/>
          </p:nvSpPr>
          <p:spPr>
            <a:xfrm>
              <a:off x="2978" y="5178618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FF00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6" name="Google Shape;246;p21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00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21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FF00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21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FF00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9" name="Google Shape;249;p21"/>
          <p:cNvSpPr/>
          <p:nvPr/>
        </p:nvSpPr>
        <p:spPr>
          <a:xfrm rot="1892490">
            <a:off x="6821707" y="1112575"/>
            <a:ext cx="275600" cy="263152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C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21"/>
          <p:cNvSpPr/>
          <p:nvPr/>
        </p:nvSpPr>
        <p:spPr>
          <a:xfrm rot="-931596">
            <a:off x="7052573" y="2220270"/>
            <a:ext cx="186411" cy="177991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C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21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54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7B9337B-D418-DB5F-3F5D-B6627DCB25DB}"/>
              </a:ext>
            </a:extLst>
          </p:cNvPr>
          <p:cNvSpPr txBox="1"/>
          <p:nvPr/>
        </p:nvSpPr>
        <p:spPr>
          <a:xfrm>
            <a:off x="1832832" y="576959"/>
            <a:ext cx="4572000" cy="76944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" sz="4400" b="1" dirty="0">
                <a:solidFill>
                  <a:schemeClr val="tx1"/>
                </a:solidFill>
              </a:rPr>
              <a:t>5</a:t>
            </a:r>
            <a:endParaRPr lang="en-US" sz="4400" b="1" dirty="0">
              <a:solidFill>
                <a:schemeClr val="tx1"/>
              </a:solidFill>
            </a:endParaRPr>
          </a:p>
        </p:txBody>
      </p:sp>
      <p:sp>
        <p:nvSpPr>
          <p:cNvPr id="3" name="Google Shape;246;p21">
            <a:extLst>
              <a:ext uri="{FF2B5EF4-FFF2-40B4-BE49-F238E27FC236}">
                <a16:creationId xmlns:a16="http://schemas.microsoft.com/office/drawing/2014/main" id="{1F7DBBD3-C983-A028-60B8-08244DEFF382}"/>
              </a:ext>
            </a:extLst>
          </p:cNvPr>
          <p:cNvSpPr/>
          <p:nvPr/>
        </p:nvSpPr>
        <p:spPr>
          <a:xfrm>
            <a:off x="414052" y="1421259"/>
            <a:ext cx="123625" cy="99017"/>
          </a:xfrm>
          <a:custGeom>
            <a:avLst/>
            <a:gdLst/>
            <a:ahLst/>
            <a:cxnLst/>
            <a:rect l="l" t="t" r="r" b="b"/>
            <a:pathLst>
              <a:path w="2932" h="2932" extrusionOk="0">
                <a:moveTo>
                  <a:pt x="2028" y="1"/>
                </a:moveTo>
                <a:lnTo>
                  <a:pt x="1857" y="25"/>
                </a:lnTo>
                <a:lnTo>
                  <a:pt x="1686" y="74"/>
                </a:lnTo>
                <a:lnTo>
                  <a:pt x="1515" y="147"/>
                </a:lnTo>
                <a:lnTo>
                  <a:pt x="1369" y="269"/>
                </a:lnTo>
                <a:lnTo>
                  <a:pt x="1222" y="489"/>
                </a:lnTo>
                <a:lnTo>
                  <a:pt x="1002" y="831"/>
                </a:lnTo>
                <a:lnTo>
                  <a:pt x="563" y="1735"/>
                </a:lnTo>
                <a:lnTo>
                  <a:pt x="172" y="2565"/>
                </a:lnTo>
                <a:lnTo>
                  <a:pt x="1" y="2932"/>
                </a:lnTo>
                <a:lnTo>
                  <a:pt x="1" y="2932"/>
                </a:lnTo>
                <a:lnTo>
                  <a:pt x="367" y="2761"/>
                </a:lnTo>
                <a:lnTo>
                  <a:pt x="1198" y="2370"/>
                </a:lnTo>
                <a:lnTo>
                  <a:pt x="2101" y="1930"/>
                </a:lnTo>
                <a:lnTo>
                  <a:pt x="2443" y="1710"/>
                </a:lnTo>
                <a:lnTo>
                  <a:pt x="2663" y="1564"/>
                </a:lnTo>
                <a:lnTo>
                  <a:pt x="2785" y="1417"/>
                </a:lnTo>
                <a:lnTo>
                  <a:pt x="2858" y="1246"/>
                </a:lnTo>
                <a:lnTo>
                  <a:pt x="2907" y="1075"/>
                </a:lnTo>
                <a:lnTo>
                  <a:pt x="2932" y="904"/>
                </a:lnTo>
                <a:lnTo>
                  <a:pt x="2907" y="733"/>
                </a:lnTo>
                <a:lnTo>
                  <a:pt x="2858" y="562"/>
                </a:lnTo>
                <a:lnTo>
                  <a:pt x="2785" y="416"/>
                </a:lnTo>
                <a:lnTo>
                  <a:pt x="2663" y="269"/>
                </a:lnTo>
                <a:lnTo>
                  <a:pt x="2517" y="147"/>
                </a:lnTo>
                <a:lnTo>
                  <a:pt x="2370" y="74"/>
                </a:lnTo>
                <a:lnTo>
                  <a:pt x="2199" y="25"/>
                </a:lnTo>
                <a:lnTo>
                  <a:pt x="2028" y="1"/>
                </a:lnTo>
                <a:close/>
              </a:path>
            </a:pathLst>
          </a:custGeom>
          <a:solidFill>
            <a:srgbClr val="FF00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45441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8" grpId="0"/>
      <p:bldP spid="239" grpId="0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2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55</a:t>
            </a:fld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B56480-4385-93CB-7AA3-A3031A4DF86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252" r="4959"/>
          <a:stretch/>
        </p:blipFill>
        <p:spPr>
          <a:xfrm>
            <a:off x="0" y="0"/>
            <a:ext cx="9143875" cy="5278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74924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2"/>
          <p:cNvSpPr txBox="1">
            <a:spLocks noGrp="1"/>
          </p:cNvSpPr>
          <p:nvPr>
            <p:ph type="title"/>
          </p:nvPr>
        </p:nvSpPr>
        <p:spPr>
          <a:xfrm>
            <a:off x="1391553" y="1918490"/>
            <a:ext cx="5972100" cy="109536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en-US" sz="3200" dirty="0" err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3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chỉ</a:t>
            </a:r>
            <a:r>
              <a:rPr lang="en-US" sz="3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3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tổng</a:t>
            </a:r>
            <a:r>
              <a:rPr lang="en-US" sz="3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quan</a:t>
            </a:r>
            <a:r>
              <a:rPr lang="en-US" sz="3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(KPIs)</a:t>
            </a:r>
            <a:endParaRPr sz="4800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9" name="Google Shape;259;p22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7186522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7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2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57</a:t>
            </a:fld>
            <a:endParaRPr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79A6D3-6026-F4F2-74DF-CD7EE71541C2}"/>
              </a:ext>
            </a:extLst>
          </p:cNvPr>
          <p:cNvSpPr txBox="1"/>
          <p:nvPr/>
        </p:nvSpPr>
        <p:spPr>
          <a:xfrm>
            <a:off x="572982" y="311408"/>
            <a:ext cx="7983793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vi-VN" sz="2800" dirty="0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Tỷ lệ Remote: </a:t>
            </a:r>
            <a:r>
              <a:rPr lang="vi-VN" sz="28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43.75%</a:t>
            </a:r>
            <a:endParaRPr lang="en-US" sz="2800" b="1" dirty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800" b="1" dirty="0">
              <a:solidFill>
                <a:schemeClr val="tx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vi-VN" sz="28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→ Gần một nửa lực lượng lao động làm việc từ xa</a:t>
            </a:r>
            <a:endParaRPr lang="en-US" sz="2800" b="1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vi-VN" sz="2800" dirty="0">
              <a:solidFill>
                <a:schemeClr val="tx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vi-VN" sz="2800" dirty="0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Lương thấp nhất: ~5,132 USD</a:t>
            </a:r>
          </a:p>
          <a:p>
            <a:pPr marL="457200" indent="-457200"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vi-VN" sz="2800" dirty="0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Lương trung vị: ~135,000 USD</a:t>
            </a:r>
          </a:p>
          <a:p>
            <a:pPr marL="457200" indent="-457200"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vi-VN" sz="2800" dirty="0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Lương cao nhất: ~450,000 USD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vi-VN" sz="2800" dirty="0">
              <a:solidFill>
                <a:schemeClr val="tx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vi-VN" sz="28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→ Mức chênh lệch rất lớn</a:t>
            </a: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vi-VN" sz="28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ngành </a:t>
            </a:r>
            <a:endParaRPr lang="en-US" sz="2800" b="1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vi-VN" sz="28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dữ liệu có biên độ lương theo vị trí và kinh nghiệm rất cao.</a:t>
            </a:r>
          </a:p>
        </p:txBody>
      </p:sp>
    </p:spTree>
    <p:extLst>
      <p:ext uri="{BB962C8B-B14F-4D97-AF65-F5344CB8AC3E}">
        <p14:creationId xmlns:p14="http://schemas.microsoft.com/office/powerpoint/2010/main" val="304850182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2"/>
          <p:cNvSpPr txBox="1">
            <a:spLocks noGrp="1"/>
          </p:cNvSpPr>
          <p:nvPr>
            <p:ph type="title"/>
          </p:nvPr>
        </p:nvSpPr>
        <p:spPr>
          <a:xfrm>
            <a:off x="619433" y="0"/>
            <a:ext cx="7079226" cy="113071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🎯 </a:t>
            </a:r>
            <a:r>
              <a:rPr lang="vi-VN" sz="1800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2. Lương trung bình theo trạng thái làm việc</a:t>
            </a:r>
            <a:br>
              <a:rPr lang="en-US" sz="1800" dirty="0">
                <a:solidFill>
                  <a:schemeClr val="accent6">
                    <a:lumMod val="75000"/>
                  </a:schemeClr>
                </a:solidFill>
                <a:latin typeface="+mj-lt"/>
              </a:rPr>
            </a:br>
            <a:r>
              <a:rPr lang="vi-VN" sz="1800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 (Remote / On-site / Hybrid)</a:t>
            </a:r>
            <a:endParaRPr sz="7200" dirty="0">
              <a:solidFill>
                <a:schemeClr val="accent6">
                  <a:lumMod val="75000"/>
                </a:schemeClr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259" name="Google Shape;259;p22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58</a:t>
            </a:fld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55A965-D83A-69C5-2B34-882594673F61}"/>
              </a:ext>
            </a:extLst>
          </p:cNvPr>
          <p:cNvSpPr txBox="1"/>
          <p:nvPr/>
        </p:nvSpPr>
        <p:spPr>
          <a:xfrm>
            <a:off x="1170037" y="945873"/>
            <a:ext cx="6528622" cy="3816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vi-VN" sz="1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On-site:</a:t>
            </a:r>
            <a:r>
              <a:rPr lang="vi-VN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~144K USD</a:t>
            </a: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vi-VN" sz="1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Remote:</a:t>
            </a:r>
            <a:r>
              <a:rPr lang="vi-VN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~136K USD</a:t>
            </a: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vi-VN" sz="1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Hybrid:</a:t>
            </a:r>
            <a:r>
              <a:rPr lang="vi-VN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~78K US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</a:p>
          <a:p>
            <a:pPr>
              <a:buFont typeface="Arial" panose="020B0604020202020204" pitchFamily="34" charset="0"/>
              <a:buChar char="•"/>
            </a:pPr>
            <a:endParaRPr lang="vi-VN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20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📌 </a:t>
            </a:r>
            <a:r>
              <a:rPr lang="vi-VN" sz="20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Nhận xét:</a:t>
            </a:r>
            <a:endParaRPr lang="en-US" sz="2000" b="1" dirty="0">
              <a:solidFill>
                <a:schemeClr val="accent5">
                  <a:lumMod val="40000"/>
                  <a:lumOff val="6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vi-VN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vi-V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Công việc </a:t>
            </a:r>
            <a:r>
              <a:rPr lang="vi-VN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on-site trả lương cao nhất</a:t>
            </a:r>
            <a:r>
              <a:rPr lang="vi-V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Ø"/>
            </a:pPr>
            <a:endParaRPr lang="vi-V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vi-VN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Hybrid thấp đáng kể</a:t>
            </a:r>
            <a:r>
              <a:rPr lang="vi-V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do nhiều vị trí hybrid thuộc các quốc gia lương thấp hoặc kinh nghiệm thấp.</a:t>
            </a:r>
            <a:endParaRPr 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Ø"/>
            </a:pPr>
            <a:endParaRPr lang="vi-V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vi-V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Remote không cao nhất, trái với kỳ vọng,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cạnh tranh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cao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vi-V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418418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7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2"/>
          <p:cNvSpPr txBox="1">
            <a:spLocks noGrp="1"/>
          </p:cNvSpPr>
          <p:nvPr>
            <p:ph type="title"/>
          </p:nvPr>
        </p:nvSpPr>
        <p:spPr>
          <a:xfrm>
            <a:off x="619433" y="0"/>
            <a:ext cx="7079226" cy="113071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👩‍💻 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</a:t>
            </a:r>
            <a:r>
              <a:rPr lang="vi-VN" sz="2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Số lượng nhân sự theo job_title</a:t>
            </a:r>
            <a:endParaRPr sz="13800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9" name="Google Shape;259;p22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59</a:t>
            </a:fld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7C963CB-EDA0-B587-850B-A6881A39393A}"/>
              </a:ext>
            </a:extLst>
          </p:cNvPr>
          <p:cNvSpPr txBox="1"/>
          <p:nvPr/>
        </p:nvSpPr>
        <p:spPr>
          <a:xfrm>
            <a:off x="993057" y="1130710"/>
            <a:ext cx="6538452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vi-VN" sz="2000" b="1" dirty="0"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lực lượng lao động tập trung vào</a:t>
            </a:r>
            <a:endParaRPr lang="en-US" sz="2000" b="1" dirty="0">
              <a:solidFill>
                <a:schemeClr val="accent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vi-VN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vi-V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Engineer</a:t>
            </a: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vi-V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Analyst</a:t>
            </a: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vi-V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Scientist</a:t>
            </a:r>
            <a:endParaRPr 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ü"/>
            </a:pPr>
            <a:endParaRPr lang="vi-VN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vi-VN" sz="2400" b="1" dirty="0">
                <a:solidFill>
                  <a:schemeClr val="accent5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→ Ba nhóm nghề này chiếm phần lớn thị trường nhân sự ngành dữ liệu</a:t>
            </a:r>
            <a:r>
              <a:rPr lang="en-US" sz="2400" b="1" dirty="0">
                <a:solidFill>
                  <a:schemeClr val="accent5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2400" b="1" dirty="0">
                <a:solidFill>
                  <a:schemeClr val="accent5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400" b="1" dirty="0">
                <a:solidFill>
                  <a:schemeClr val="accent5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b="1" dirty="0">
                <a:solidFill>
                  <a:schemeClr val="accent5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vai trò khác như Researcher, Data Architect, Analytics Engineer…</a:t>
            </a:r>
            <a:r>
              <a:rPr lang="en-US" sz="2400" b="1" dirty="0">
                <a:solidFill>
                  <a:schemeClr val="accent5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>
                <a:solidFill>
                  <a:schemeClr val="accent5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vi-VN" sz="2400" b="1" dirty="0">
                <a:solidFill>
                  <a:schemeClr val="accent5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số lượng ít hơn nhiều.</a:t>
            </a:r>
          </a:p>
        </p:txBody>
      </p:sp>
    </p:spTree>
    <p:extLst>
      <p:ext uri="{BB962C8B-B14F-4D97-AF65-F5344CB8AC3E}">
        <p14:creationId xmlns:p14="http://schemas.microsoft.com/office/powerpoint/2010/main" val="125572148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8"/>
          <p:cNvSpPr txBox="1">
            <a:spLocks noGrp="1"/>
          </p:cNvSpPr>
          <p:nvPr>
            <p:ph type="ctrTitle"/>
          </p:nvPr>
        </p:nvSpPr>
        <p:spPr>
          <a:xfrm>
            <a:off x="2281561" y="2341112"/>
            <a:ext cx="4678532" cy="117800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Đặt</a:t>
            </a:r>
            <a:r>
              <a:rPr lang="en-US" sz="3600" b="1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3600" b="1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vấn</a:t>
            </a:r>
            <a:r>
              <a:rPr lang="en-US" sz="3600" b="1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3600" b="1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đề</a:t>
            </a:r>
            <a:r>
              <a:rPr lang="en-US" sz="3600" b="1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br>
              <a:rPr lang="en-US" sz="3600" b="1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</a:br>
            <a:r>
              <a:rPr lang="en-US" sz="3600" b="1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Câu</a:t>
            </a:r>
            <a:r>
              <a:rPr lang="en-US" sz="3600" b="1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3600" b="1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chuyện</a:t>
            </a:r>
            <a:r>
              <a:rPr lang="en-US" sz="3600" b="1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3600" b="1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dữ</a:t>
            </a:r>
            <a:r>
              <a:rPr lang="en-US" sz="3600" b="1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3600" b="1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liệu</a:t>
            </a:r>
            <a:endParaRPr sz="4800" dirty="0"/>
          </a:p>
        </p:txBody>
      </p:sp>
      <p:sp>
        <p:nvSpPr>
          <p:cNvPr id="220" name="Google Shape;220;p18"/>
          <p:cNvSpPr txBox="1">
            <a:spLocks noGrp="1"/>
          </p:cNvSpPr>
          <p:nvPr>
            <p:ph type="sldNum" idx="4294967295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F829CE-493A-E8FD-C75B-9DE93BEF03F6}"/>
              </a:ext>
            </a:extLst>
          </p:cNvPr>
          <p:cNvSpPr txBox="1"/>
          <p:nvPr/>
        </p:nvSpPr>
        <p:spPr>
          <a:xfrm>
            <a:off x="2334827" y="1142251"/>
            <a:ext cx="4572000" cy="76944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" sz="4400" b="1" dirty="0">
                <a:solidFill>
                  <a:schemeClr val="tx1"/>
                </a:solidFill>
              </a:rPr>
              <a:t>1</a:t>
            </a:r>
            <a:endParaRPr lang="en-US" sz="4400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2"/>
          <p:cNvSpPr txBox="1">
            <a:spLocks noGrp="1"/>
          </p:cNvSpPr>
          <p:nvPr>
            <p:ph type="title"/>
          </p:nvPr>
        </p:nvSpPr>
        <p:spPr>
          <a:xfrm>
            <a:off x="363794" y="0"/>
            <a:ext cx="7167715" cy="113071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🌍 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 </a:t>
            </a:r>
            <a:r>
              <a:rPr lang="en-US" sz="2400" b="1" dirty="0" err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sự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vùng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địa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&amp; </a:t>
            </a:r>
            <a:r>
              <a:rPr lang="en-US" sz="2400" b="1" dirty="0" err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trạng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thái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làm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endParaRPr sz="28700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9" name="Google Shape;259;p22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60</a:t>
            </a:fld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8182C6-6E43-1AFE-C35A-7C375427E0F4}"/>
              </a:ext>
            </a:extLst>
          </p:cNvPr>
          <p:cNvSpPr txBox="1"/>
          <p:nvPr/>
        </p:nvSpPr>
        <p:spPr>
          <a:xfrm>
            <a:off x="688258" y="1303972"/>
            <a:ext cx="7315200" cy="35086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vi-VN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Bắc Mỹ và châu Âu là hai thị trường có nhiều điểm dữ liệu nhất.</a:t>
            </a:r>
            <a:endParaRPr lang="en-US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chemeClr val="tx1"/>
              </a:buClr>
            </a:pPr>
            <a:endParaRPr lang="vi-VN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vi-VN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Xu hướng Remote (màu tím) phân bố khá rộng, không tập trung vào một khu vực cụ thể.</a:t>
            </a:r>
            <a:endParaRPr lang="en-US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chemeClr val="tx1"/>
              </a:buClr>
            </a:pPr>
            <a:endParaRPr lang="vi-VN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vi-VN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Hybrid và On-site (xanh dương, hồng) xuất hiện nhiều ở các thành phố lớn.</a:t>
            </a:r>
            <a:endParaRPr lang="en-US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vi-VN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20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📌 </a:t>
            </a:r>
            <a:r>
              <a:rPr lang="vi-VN" sz="20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Nhận xét</a:t>
            </a:r>
            <a:endParaRPr lang="en-US" sz="2000" b="1" dirty="0">
              <a:solidFill>
                <a:schemeClr val="accent5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br>
              <a:rPr lang="vi-V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vi-VN" sz="2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 khu vực phát triển có tỷ lệ on-site/hybrid cao hơn khi remote trải rộng toàn cầu.</a:t>
            </a:r>
            <a:endParaRPr lang="vi-VN" b="1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42709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1" dur="20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7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2"/>
          <p:cNvSpPr txBox="1">
            <a:spLocks noGrp="1"/>
          </p:cNvSpPr>
          <p:nvPr>
            <p:ph type="title"/>
          </p:nvPr>
        </p:nvSpPr>
        <p:spPr>
          <a:xfrm>
            <a:off x="363794" y="0"/>
            <a:ext cx="7167715" cy="92423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🧑‍🏫 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</a:t>
            </a:r>
            <a:r>
              <a:rPr lang="vi-VN" sz="2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Lương trung bình theo cấp độ kinh nghiệm</a:t>
            </a:r>
            <a:endParaRPr sz="59500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9" name="Google Shape;259;p22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61</a:t>
            </a:fld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3826AA0-E674-1BC1-C62D-6ACC0569AE81}"/>
              </a:ext>
            </a:extLst>
          </p:cNvPr>
          <p:cNvSpPr txBox="1"/>
          <p:nvPr/>
        </p:nvSpPr>
        <p:spPr>
          <a:xfrm>
            <a:off x="1199537" y="1026973"/>
            <a:ext cx="6518786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vi-VN" sz="2400" dirty="0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 (Expert/Senior Executive): ~195K</a:t>
            </a:r>
            <a:endParaRPr lang="en-US" sz="2400" dirty="0">
              <a:solidFill>
                <a:schemeClr val="tx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Clr>
                <a:schemeClr val="tx1"/>
              </a:buClr>
              <a:buFont typeface="Wingdings" panose="05000000000000000000" pitchFamily="2" charset="2"/>
              <a:buChar char="v"/>
            </a:pPr>
            <a:endParaRPr lang="vi-VN" sz="2400" dirty="0">
              <a:solidFill>
                <a:schemeClr val="tx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vi-VN" sz="2400" dirty="0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 (Senior): ~153K</a:t>
            </a:r>
            <a:endParaRPr lang="en-US" sz="2400" dirty="0">
              <a:solidFill>
                <a:schemeClr val="tx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Clr>
                <a:schemeClr val="tx1"/>
              </a:buClr>
              <a:buFont typeface="Wingdings" panose="05000000000000000000" pitchFamily="2" charset="2"/>
              <a:buChar char="v"/>
            </a:pPr>
            <a:endParaRPr lang="vi-VN" sz="2400" dirty="0">
              <a:solidFill>
                <a:schemeClr val="tx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vi-VN" sz="2400" dirty="0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 (Mid-level): ~105K</a:t>
            </a:r>
            <a:endParaRPr lang="en-US" sz="2400" dirty="0">
              <a:solidFill>
                <a:schemeClr val="tx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Clr>
                <a:schemeClr val="tx1"/>
              </a:buClr>
              <a:buFont typeface="Wingdings" panose="05000000000000000000" pitchFamily="2" charset="2"/>
              <a:buChar char="v"/>
            </a:pPr>
            <a:endParaRPr lang="vi-VN" sz="2400" dirty="0">
              <a:solidFill>
                <a:schemeClr val="tx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vi-VN" sz="2400" dirty="0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 (Entry): ~79K</a:t>
            </a:r>
            <a:endParaRPr lang="en-US" sz="2400" dirty="0">
              <a:solidFill>
                <a:schemeClr val="tx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vi-VN" sz="2400" dirty="0">
              <a:solidFill>
                <a:schemeClr val="tx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vi-VN" sz="24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→ Lương tăng theo cấp bậc khá đều, đặc biệt MI → SE có mức tăng mạnh.</a:t>
            </a:r>
          </a:p>
        </p:txBody>
      </p:sp>
    </p:spTree>
    <p:extLst>
      <p:ext uri="{BB962C8B-B14F-4D97-AF65-F5344CB8AC3E}">
        <p14:creationId xmlns:p14="http://schemas.microsoft.com/office/powerpoint/2010/main" val="378148811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7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2"/>
          <p:cNvSpPr txBox="1">
            <a:spLocks noGrp="1"/>
          </p:cNvSpPr>
          <p:nvPr>
            <p:ph type="title"/>
          </p:nvPr>
        </p:nvSpPr>
        <p:spPr>
          <a:xfrm>
            <a:off x="363794" y="0"/>
            <a:ext cx="7167715" cy="92423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📊 </a:t>
            </a:r>
            <a:r>
              <a:rPr lang="en-US" sz="20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</a:t>
            </a:r>
            <a:r>
              <a:rPr lang="en-US" sz="2000" b="1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Tỷ</a:t>
            </a:r>
            <a:r>
              <a:rPr lang="en-US" sz="20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lệ</a:t>
            </a:r>
            <a:r>
              <a:rPr lang="en-US" sz="20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r>
              <a:rPr lang="en-US" sz="20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sự</a:t>
            </a:r>
            <a:r>
              <a:rPr lang="en-US" sz="20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US" sz="20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kinh</a:t>
            </a:r>
            <a:r>
              <a:rPr lang="en-US" sz="20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nghiệm</a:t>
            </a:r>
            <a:r>
              <a:rPr lang="en-US" sz="20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0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trạng</a:t>
            </a:r>
            <a:r>
              <a:rPr lang="en-US" sz="20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thái</a:t>
            </a:r>
            <a:r>
              <a:rPr lang="en-US" sz="20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làm</a:t>
            </a:r>
            <a:r>
              <a:rPr lang="en-US" sz="20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endParaRPr sz="102800" dirty="0">
              <a:solidFill>
                <a:schemeClr val="accent6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9" name="Google Shape;259;p22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62</a:t>
            </a:fld>
            <a:endParaRPr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5A8AB5-2200-2268-1232-D10761BEFC04}"/>
              </a:ext>
            </a:extLst>
          </p:cNvPr>
          <p:cNvSpPr txBox="1"/>
          <p:nvPr/>
        </p:nvSpPr>
        <p:spPr>
          <a:xfrm>
            <a:off x="2064774" y="1232922"/>
            <a:ext cx="5565058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SE: 54% hybrid, 44% remote</a:t>
            </a: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ü"/>
            </a:pPr>
            <a:endParaRPr lang="en-US" sz="2400" dirty="0">
              <a:solidFill>
                <a:schemeClr val="tx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MI: ~49% hybrid, 41% remote</a:t>
            </a: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ü"/>
            </a:pPr>
            <a:endParaRPr lang="en-US" sz="2400" dirty="0">
              <a:solidFill>
                <a:schemeClr val="tx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EN: remote </a:t>
            </a:r>
            <a:r>
              <a:rPr lang="en-US" sz="2400" dirty="0" err="1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cao</a:t>
            </a:r>
            <a:r>
              <a:rPr lang="en-US" sz="2400" dirty="0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nhất</a:t>
            </a:r>
            <a:r>
              <a:rPr lang="en-US" sz="2400" dirty="0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(45%)</a:t>
            </a: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ü"/>
            </a:pPr>
            <a:endParaRPr lang="en-US" sz="2400" dirty="0">
              <a:solidFill>
                <a:schemeClr val="tx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EX: remote </a:t>
            </a:r>
            <a:r>
              <a:rPr lang="en-US" sz="2400" dirty="0" err="1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chiếm</a:t>
            </a:r>
            <a:r>
              <a:rPr lang="en-US" sz="2400" dirty="0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đến</a:t>
            </a:r>
            <a:r>
              <a:rPr lang="en-US" sz="2400" dirty="0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45%</a:t>
            </a:r>
          </a:p>
        </p:txBody>
      </p:sp>
    </p:spTree>
    <p:extLst>
      <p:ext uri="{BB962C8B-B14F-4D97-AF65-F5344CB8AC3E}">
        <p14:creationId xmlns:p14="http://schemas.microsoft.com/office/powerpoint/2010/main" val="109246660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7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2"/>
          <p:cNvSpPr txBox="1">
            <a:spLocks noGrp="1"/>
          </p:cNvSpPr>
          <p:nvPr>
            <p:ph type="title"/>
          </p:nvPr>
        </p:nvSpPr>
        <p:spPr>
          <a:xfrm>
            <a:off x="471949" y="167149"/>
            <a:ext cx="7167715" cy="92423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📌 </a:t>
            </a:r>
            <a:r>
              <a:rPr lang="en-US" sz="3600" b="1" dirty="0" err="1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Nhận</a:t>
            </a:r>
            <a:r>
              <a:rPr lang="en-US" sz="36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xét</a:t>
            </a:r>
            <a:endParaRPr sz="333300" dirty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9" name="Google Shape;259;p22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63</a:t>
            </a:fld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EFBE52-6100-2429-A2BC-8D278EF88626}"/>
              </a:ext>
            </a:extLst>
          </p:cNvPr>
          <p:cNvSpPr txBox="1"/>
          <p:nvPr/>
        </p:nvSpPr>
        <p:spPr>
          <a:xfrm>
            <a:off x="1012723" y="1260071"/>
            <a:ext cx="657778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 err="1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2400" dirty="0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vị</a:t>
            </a:r>
            <a:r>
              <a:rPr lang="en-US" sz="2400" dirty="0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trí</a:t>
            </a:r>
            <a:r>
              <a:rPr lang="en-US" sz="2400" dirty="0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cấp</a:t>
            </a:r>
            <a:r>
              <a:rPr lang="en-US" sz="2400" dirty="0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thấp</a:t>
            </a:r>
            <a:r>
              <a:rPr lang="en-US" sz="2400" dirty="0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đến</a:t>
            </a:r>
            <a:r>
              <a:rPr lang="en-US" sz="2400" dirty="0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cao</a:t>
            </a:r>
            <a:r>
              <a:rPr lang="en-US" sz="2400" dirty="0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chiếm</a:t>
            </a:r>
            <a:r>
              <a:rPr lang="en-US" sz="2400" dirty="0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tỷ</a:t>
            </a:r>
            <a:r>
              <a:rPr lang="en-US" sz="2400" dirty="0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lệ</a:t>
            </a:r>
            <a:r>
              <a:rPr lang="en-US" sz="2400" dirty="0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remote </a:t>
            </a:r>
            <a:r>
              <a:rPr lang="en-US" sz="2400" dirty="0" err="1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cao</a:t>
            </a:r>
            <a:r>
              <a:rPr lang="en-US" sz="2400" dirty="0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endParaRPr lang="en-US" sz="2400" dirty="0">
              <a:solidFill>
                <a:schemeClr val="tx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Clr>
                <a:schemeClr val="accent2">
                  <a:lumMod val="60000"/>
                  <a:lumOff val="40000"/>
                </a:schemeClr>
              </a:buClr>
              <a:buFont typeface="Wingdings" panose="05000000000000000000" pitchFamily="2" charset="2"/>
              <a:buChar char="Ø"/>
            </a:pPr>
            <a:r>
              <a:rPr lang="en-US" sz="24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Entry-level </a:t>
            </a:r>
            <a:r>
              <a:rPr lang="en-US" sz="2400" b="1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làm</a:t>
            </a:r>
            <a:r>
              <a:rPr lang="en-US" sz="24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remote </a:t>
            </a:r>
            <a:r>
              <a:rPr lang="en-US" sz="24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en-US" sz="24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chi </a:t>
            </a:r>
            <a:r>
              <a:rPr lang="en-US" sz="2400" b="1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phí</a:t>
            </a:r>
            <a:r>
              <a:rPr lang="en-US" sz="24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thấp</a:t>
            </a:r>
            <a:r>
              <a:rPr lang="en-US" sz="24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Clr>
                <a:schemeClr val="accent2">
                  <a:lumMod val="60000"/>
                  <a:lumOff val="40000"/>
                </a:schemeClr>
              </a:buClr>
              <a:buFont typeface="Wingdings" panose="05000000000000000000" pitchFamily="2" charset="2"/>
              <a:buChar char="Ø"/>
            </a:pPr>
            <a:endParaRPr lang="en-US" sz="2400" b="1" dirty="0">
              <a:solidFill>
                <a:schemeClr val="accent1">
                  <a:lumMod val="20000"/>
                  <a:lumOff val="8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Clr>
                <a:schemeClr val="accent2">
                  <a:lumMod val="60000"/>
                  <a:lumOff val="40000"/>
                </a:schemeClr>
              </a:buClr>
              <a:buFont typeface="Wingdings" panose="05000000000000000000" pitchFamily="2" charset="2"/>
              <a:buChar char="Ø"/>
            </a:pPr>
            <a:r>
              <a:rPr lang="en-US" sz="24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Expert </a:t>
            </a:r>
            <a:r>
              <a:rPr lang="en-US" sz="2400" b="1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làm</a:t>
            </a:r>
            <a:r>
              <a:rPr lang="en-US" sz="24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remote </a:t>
            </a:r>
            <a:r>
              <a:rPr lang="en-US" sz="24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en-US" sz="2400" b="1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mức</a:t>
            </a:r>
            <a:r>
              <a:rPr lang="en-US" sz="24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tự</a:t>
            </a:r>
            <a:r>
              <a:rPr lang="en-US" sz="24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chủ</a:t>
            </a:r>
            <a:r>
              <a:rPr lang="en-US" sz="24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cao</a:t>
            </a:r>
            <a:r>
              <a:rPr lang="en-US" sz="24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Clr>
                <a:schemeClr val="accent2">
                  <a:lumMod val="60000"/>
                  <a:lumOff val="40000"/>
                </a:schemeClr>
              </a:buClr>
              <a:buFont typeface="Wingdings" panose="05000000000000000000" pitchFamily="2" charset="2"/>
              <a:buChar char="Ø"/>
            </a:pPr>
            <a:endParaRPr lang="en-US" sz="2400" b="1" dirty="0">
              <a:solidFill>
                <a:schemeClr val="accent1">
                  <a:lumMod val="20000"/>
                  <a:lumOff val="8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Clr>
                <a:schemeClr val="accent2">
                  <a:lumMod val="60000"/>
                  <a:lumOff val="40000"/>
                </a:schemeClr>
              </a:buClr>
              <a:buFont typeface="Wingdings" panose="05000000000000000000" pitchFamily="2" charset="2"/>
              <a:buChar char="Ø"/>
            </a:pPr>
            <a:r>
              <a:rPr lang="en-US" sz="2400" b="1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Nhóm</a:t>
            </a:r>
            <a:r>
              <a:rPr lang="en-US" sz="24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mid-level, senior </a:t>
            </a:r>
            <a:r>
              <a:rPr lang="en-US" sz="24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en-US" sz="2400" b="1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tỷ</a:t>
            </a:r>
            <a:r>
              <a:rPr lang="en-US" sz="24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lệ</a:t>
            </a:r>
            <a:r>
              <a:rPr lang="en-US" sz="24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hybrid </a:t>
            </a:r>
            <a:r>
              <a:rPr lang="en-US" sz="2400" b="1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cao</a:t>
            </a:r>
            <a:r>
              <a:rPr lang="en-US" sz="24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nhất</a:t>
            </a:r>
            <a:r>
              <a:rPr lang="en-US" sz="24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8402655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7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2"/>
          <p:cNvSpPr txBox="1">
            <a:spLocks noGrp="1"/>
          </p:cNvSpPr>
          <p:nvPr>
            <p:ph type="title"/>
          </p:nvPr>
        </p:nvSpPr>
        <p:spPr>
          <a:xfrm>
            <a:off x="275302" y="29497"/>
            <a:ext cx="6872749" cy="69809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3200" dirty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7. </a:t>
            </a:r>
            <a:r>
              <a:rPr lang="en-US" sz="3200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Tổng</a:t>
            </a:r>
            <a:r>
              <a:rPr lang="en-US" sz="3200" dirty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3200" dirty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vi-VN" sz="3200" dirty="0">
              <a:solidFill>
                <a:schemeClr val="accent6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9" name="Google Shape;259;p22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64</a:t>
            </a:fld>
            <a:endParaRPr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FEB284-765D-013E-562E-D3A4DB997038}"/>
              </a:ext>
            </a:extLst>
          </p:cNvPr>
          <p:cNvSpPr txBox="1"/>
          <p:nvPr/>
        </p:nvSpPr>
        <p:spPr>
          <a:xfrm>
            <a:off x="1017638" y="730758"/>
            <a:ext cx="6872749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en-US" sz="18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On-site </a:t>
            </a:r>
            <a:r>
              <a:rPr lang="en-US" sz="1800" b="1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18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lương</a:t>
            </a:r>
            <a:r>
              <a:rPr lang="en-US" sz="18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cao</a:t>
            </a:r>
            <a:r>
              <a:rPr lang="en-US" sz="18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nhất</a:t>
            </a:r>
            <a:endParaRPr lang="en-US" sz="1800" b="1" dirty="0">
              <a:solidFill>
                <a:schemeClr val="accent4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endParaRPr lang="en-US" sz="1800" b="1" dirty="0">
              <a:solidFill>
                <a:schemeClr val="accent4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en-US" sz="18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Hybrid </a:t>
            </a:r>
            <a:r>
              <a:rPr lang="en-US" sz="1800" b="1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thấp</a:t>
            </a:r>
            <a:r>
              <a:rPr lang="en-US" sz="18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nhất</a:t>
            </a:r>
            <a:r>
              <a:rPr lang="en-US" sz="18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endParaRPr lang="en-US" sz="1800" b="1" dirty="0">
              <a:solidFill>
                <a:schemeClr val="accent4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en-US" sz="18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Engineer, Data Analyst, Data Scientist </a:t>
            </a:r>
            <a:r>
              <a:rPr lang="en-US" sz="1800" b="1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18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lượng</a:t>
            </a:r>
            <a:r>
              <a:rPr lang="en-US" sz="18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áp</a:t>
            </a:r>
            <a:r>
              <a:rPr lang="en-US" sz="18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đảo</a:t>
            </a:r>
            <a:r>
              <a:rPr lang="en-US" sz="18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endParaRPr lang="en-US" sz="1800" b="1" dirty="0">
              <a:solidFill>
                <a:schemeClr val="accent4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en-US" sz="18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Remote </a:t>
            </a:r>
            <a:r>
              <a:rPr lang="en-US" sz="1800" b="1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chiếm</a:t>
            </a:r>
            <a:r>
              <a:rPr lang="en-US" sz="18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43.75% — </a:t>
            </a:r>
            <a:r>
              <a:rPr lang="en-US" sz="1800" b="1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khá</a:t>
            </a:r>
            <a:r>
              <a:rPr lang="en-US" sz="18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phổ</a:t>
            </a:r>
            <a:r>
              <a:rPr lang="en-US" sz="18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biến</a:t>
            </a:r>
            <a:r>
              <a:rPr lang="en-US" sz="18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18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ngành</a:t>
            </a:r>
            <a:r>
              <a:rPr lang="en-US" sz="18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sz="18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sz="18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endParaRPr lang="en-US" sz="1800" b="1" dirty="0">
              <a:solidFill>
                <a:schemeClr val="accent4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en-US" sz="1800" b="1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Lương</a:t>
            </a:r>
            <a:r>
              <a:rPr lang="en-US" sz="18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tăng</a:t>
            </a:r>
            <a:r>
              <a:rPr lang="en-US" sz="18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mạnh</a:t>
            </a:r>
            <a:r>
              <a:rPr lang="en-US" sz="18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US" sz="18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kinh</a:t>
            </a:r>
            <a:r>
              <a:rPr lang="en-US" sz="18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nghiệm</a:t>
            </a:r>
            <a:endParaRPr lang="en-US" sz="1800" b="1" dirty="0">
              <a:solidFill>
                <a:schemeClr val="accent4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endParaRPr lang="en-US" sz="1800" b="1" dirty="0">
              <a:solidFill>
                <a:schemeClr val="accent4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en-US" sz="1800" b="1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Đặc</a:t>
            </a:r>
            <a:r>
              <a:rPr lang="en-US" sz="18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biệt</a:t>
            </a:r>
            <a:r>
              <a:rPr lang="en-US" sz="18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ở </a:t>
            </a:r>
            <a:r>
              <a:rPr lang="en-US" sz="1800" b="1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mốc</a:t>
            </a:r>
            <a:r>
              <a:rPr lang="en-US" sz="18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Senior </a:t>
            </a:r>
            <a:r>
              <a:rPr lang="en-US" sz="1800" b="1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trở</a:t>
            </a:r>
            <a:r>
              <a:rPr lang="en-US" sz="18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lên</a:t>
            </a:r>
            <a:r>
              <a:rPr lang="en-US" sz="18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endParaRPr lang="en-US" sz="1800" b="1" dirty="0">
              <a:solidFill>
                <a:schemeClr val="accent4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en-US" sz="18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Remote </a:t>
            </a:r>
            <a:r>
              <a:rPr lang="en-US" sz="1800" b="1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phổ</a:t>
            </a:r>
            <a:r>
              <a:rPr lang="en-US" sz="18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biến</a:t>
            </a:r>
            <a:r>
              <a:rPr lang="en-US" sz="18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ở </a:t>
            </a:r>
            <a:r>
              <a:rPr lang="en-US" sz="1800" b="1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cả</a:t>
            </a:r>
            <a:r>
              <a:rPr lang="en-US" sz="18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hai</a:t>
            </a:r>
            <a:r>
              <a:rPr lang="en-US" sz="18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nhóm</a:t>
            </a:r>
            <a:r>
              <a:rPr lang="en-US" sz="18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Entry </a:t>
            </a:r>
            <a:r>
              <a:rPr lang="en-US" sz="1800" b="1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8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Expert.</a:t>
            </a:r>
          </a:p>
          <a:p>
            <a:pPr marL="285750" indent="-285750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endParaRPr lang="en-US" sz="1800" b="1" dirty="0">
              <a:solidFill>
                <a:schemeClr val="accent4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en-US" sz="1800" b="1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8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trung</a:t>
            </a:r>
            <a:r>
              <a:rPr lang="en-US" sz="18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tâm</a:t>
            </a:r>
            <a:r>
              <a:rPr lang="en-US" sz="18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sz="18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sz="18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lớn</a:t>
            </a:r>
            <a:r>
              <a:rPr lang="en-US" sz="18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tập</a:t>
            </a:r>
            <a:r>
              <a:rPr lang="en-US" sz="18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trung</a:t>
            </a:r>
            <a:r>
              <a:rPr lang="en-US" sz="18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ở </a:t>
            </a:r>
            <a:r>
              <a:rPr lang="en-US" sz="1800" b="1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Bắc</a:t>
            </a:r>
            <a:r>
              <a:rPr lang="en-US" sz="18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Mỹ</a:t>
            </a:r>
            <a:r>
              <a:rPr lang="en-US" sz="18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8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châu</a:t>
            </a:r>
            <a:r>
              <a:rPr lang="en-US" sz="18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Âu</a:t>
            </a:r>
            <a:r>
              <a:rPr lang="en-US" sz="18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3586034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7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2"/>
          <p:cNvSpPr txBox="1">
            <a:spLocks noGrp="1"/>
          </p:cNvSpPr>
          <p:nvPr>
            <p:ph type="title"/>
          </p:nvPr>
        </p:nvSpPr>
        <p:spPr>
          <a:xfrm>
            <a:off x="938979" y="29497"/>
            <a:ext cx="6872749" cy="69809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3200" dirty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TỔNG KẾT TOÀN PHẦN </a:t>
            </a:r>
            <a:endParaRPr lang="vi-VN" sz="3200" dirty="0">
              <a:solidFill>
                <a:schemeClr val="accent6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9" name="Google Shape;259;p22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65</a:t>
            </a:fld>
            <a:endParaRPr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FEB284-765D-013E-562E-D3A4DB997038}"/>
              </a:ext>
            </a:extLst>
          </p:cNvPr>
          <p:cNvSpPr txBox="1"/>
          <p:nvPr/>
        </p:nvSpPr>
        <p:spPr>
          <a:xfrm>
            <a:off x="938980" y="727587"/>
            <a:ext cx="6872749" cy="42780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chemeClr val="accent1">
                  <a:lumMod val="75000"/>
                </a:schemeClr>
              </a:buClr>
            </a:pPr>
            <a:r>
              <a:rPr lang="vi-VN" sz="32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2020–2023</a:t>
            </a:r>
            <a:endParaRPr lang="en-US" sz="3200" b="1" dirty="0">
              <a:solidFill>
                <a:schemeClr val="accent5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en-US" sz="2400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</a:t>
            </a:r>
            <a:r>
              <a:rPr lang="vi-VN" sz="2400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ương ngành Data Science &amp; AI tăng mạnh</a:t>
            </a:r>
            <a:endParaRPr lang="en-US" sz="2400" b="1" dirty="0">
              <a:solidFill>
                <a:schemeClr val="accent4">
                  <a:lumMod val="20000"/>
                  <a:lumOff val="8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endParaRPr lang="en-US" sz="2400" b="1" dirty="0">
              <a:solidFill>
                <a:schemeClr val="accent4">
                  <a:lumMod val="20000"/>
                  <a:lumOff val="8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vi-VN" sz="2400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vi-VN" sz="2400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ập trung chủ yếu tại Mỹ</a:t>
            </a:r>
            <a:endParaRPr lang="en-US" sz="2400" b="1" dirty="0">
              <a:solidFill>
                <a:schemeClr val="accent4">
                  <a:lumMod val="20000"/>
                  <a:lumOff val="8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endParaRPr lang="en-US" sz="2400" b="1" dirty="0">
              <a:solidFill>
                <a:schemeClr val="accent4">
                  <a:lumMod val="20000"/>
                  <a:lumOff val="8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en-US" sz="2400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vi-VN" sz="2400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hiên nhiều về Senior-level</a:t>
            </a:r>
            <a:endParaRPr lang="en-US" sz="2400" b="1" dirty="0">
              <a:solidFill>
                <a:schemeClr val="accent4">
                  <a:lumMod val="20000"/>
                  <a:lumOff val="8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endParaRPr lang="en-US" sz="2400" b="1" dirty="0">
              <a:solidFill>
                <a:schemeClr val="accent4">
                  <a:lumMod val="20000"/>
                  <a:lumOff val="8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en-US" sz="2400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vi-VN" sz="2400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ức lương cao nhất thuộc các vị trí Lead/Architect</a:t>
            </a:r>
            <a:endParaRPr lang="en-US" sz="2400" b="1" dirty="0">
              <a:solidFill>
                <a:schemeClr val="accent4">
                  <a:lumMod val="20000"/>
                  <a:lumOff val="8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endParaRPr lang="en-US" sz="2400" b="1" dirty="0">
              <a:solidFill>
                <a:schemeClr val="accent4">
                  <a:lumMod val="20000"/>
                  <a:lumOff val="8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en-US" sz="2400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vi-VN" sz="2400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ô hình remote chiếm gần 44% toàn thị trường.</a:t>
            </a:r>
            <a:endParaRPr lang="en-US" sz="1800" b="1" dirty="0">
              <a:solidFill>
                <a:schemeClr val="accent4">
                  <a:lumMod val="20000"/>
                  <a:lumOff val="8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402953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7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2"/>
          <p:cNvSpPr txBox="1">
            <a:spLocks noGrp="1"/>
          </p:cNvSpPr>
          <p:nvPr>
            <p:ph type="sldNum" idx="4294967295"/>
          </p:nvPr>
        </p:nvSpPr>
        <p:spPr>
          <a:xfrm>
            <a:off x="8556625" y="4813300"/>
            <a:ext cx="587375" cy="33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66</a:t>
            </a:fld>
            <a:endParaRPr/>
          </a:p>
        </p:txBody>
      </p:sp>
      <p:pic>
        <p:nvPicPr>
          <p:cNvPr id="13" name="3610090091-preview">
            <a:hlinkClick r:id="" action="ppaction://media"/>
            <a:extLst>
              <a:ext uri="{FF2B5EF4-FFF2-40B4-BE49-F238E27FC236}">
                <a16:creationId xmlns:a16="http://schemas.microsoft.com/office/drawing/2014/main" id="{ECD58154-8619-30B9-0AC2-B1049103B57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>
                  <p14:fade in="250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98323" y="0"/>
            <a:ext cx="9242323" cy="51435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7993055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750" advTm="10000">
        <p15:prstTrans prst="airplane"/>
        <p:sndAc>
          <p:stSnd>
            <p:snd r:embed="rId5" name="click.wav"/>
          </p:stSnd>
        </p:sndAc>
      </p:transition>
    </mc:Choice>
    <mc:Fallback xmlns="">
      <p:transition spd="slow" advTm="10000">
        <p:fade/>
        <p:sndAc>
          <p:stSnd>
            <p:snd r:embed="rId7" name="click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34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100000" mute="1">
                <p:cTn id="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867323B-1969-4BF0-A953-A7ED49EC24A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59" name="Google Shape;259;p22"/>
          <p:cNvSpPr txBox="1">
            <a:spLocks noGrp="1"/>
          </p:cNvSpPr>
          <p:nvPr>
            <p:ph type="sldNum" idx="4294967295"/>
          </p:nvPr>
        </p:nvSpPr>
        <p:spPr>
          <a:xfrm>
            <a:off x="8556625" y="4813300"/>
            <a:ext cx="587375" cy="33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67</a:t>
            </a:fld>
            <a:endParaRPr/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D5C9F2DB-D409-9F99-32B2-9AB19F7A7F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967"/>
            <a:ext cx="9144000" cy="51435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chemeClr val="bg2">
                <a:lumMod val="10000"/>
              </a:schemeClr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969EB13-646E-AFA5-270C-DB2D90D04147}"/>
              </a:ext>
            </a:extLst>
          </p:cNvPr>
          <p:cNvSpPr txBox="1"/>
          <p:nvPr/>
        </p:nvSpPr>
        <p:spPr>
          <a:xfrm rot="20664379">
            <a:off x="39484" y="2277155"/>
            <a:ext cx="471686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 sincerely appreciate you taking the time to listen to our presentation</a:t>
            </a:r>
          </a:p>
        </p:txBody>
      </p:sp>
    </p:spTree>
    <p:extLst>
      <p:ext uri="{BB962C8B-B14F-4D97-AF65-F5344CB8AC3E}">
        <p14:creationId xmlns:p14="http://schemas.microsoft.com/office/powerpoint/2010/main" val="403866485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4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4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9"/>
          <p:cNvSpPr txBox="1">
            <a:spLocks noGrp="1"/>
          </p:cNvSpPr>
          <p:nvPr>
            <p:ph type="body" idx="1"/>
          </p:nvPr>
        </p:nvSpPr>
        <p:spPr>
          <a:xfrm>
            <a:off x="1371600" y="130868"/>
            <a:ext cx="6187735" cy="501263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indent="0">
              <a:lnSpc>
                <a:spcPct val="115000"/>
              </a:lnSpc>
              <a:spcAft>
                <a:spcPts val="800"/>
              </a:spcAft>
              <a:buNone/>
            </a:pPr>
            <a:r>
              <a:rPr lang="en" sz="2800" b="0" dirty="0">
                <a:solidFill>
                  <a:schemeClr val="accent5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en-US" sz="2000" b="0" kern="100" dirty="0" err="1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Năm</a:t>
            </a:r>
            <a:r>
              <a:rPr lang="en-US" sz="2000" b="0" kern="100" dirty="0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2020, </a:t>
            </a:r>
            <a:r>
              <a:rPr lang="en-US" sz="2000" b="0" kern="100" dirty="0" err="1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khi</a:t>
            </a:r>
            <a:r>
              <a:rPr lang="en-US" sz="2000" b="0" kern="100" dirty="0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0" kern="100" dirty="0" err="1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cả</a:t>
            </a:r>
            <a:r>
              <a:rPr lang="en-US" sz="2000" b="0" kern="100" dirty="0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0" kern="100" dirty="0" err="1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thế</a:t>
            </a:r>
            <a:r>
              <a:rPr lang="en-US" sz="2000" b="0" kern="100" dirty="0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0" kern="100" dirty="0" err="1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giới</a:t>
            </a:r>
            <a:r>
              <a:rPr lang="en-US" sz="2000" b="0" kern="100" dirty="0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0" kern="100" dirty="0" err="1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đóng</a:t>
            </a:r>
            <a:r>
              <a:rPr lang="en-US" sz="2000" b="0" kern="100" dirty="0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0" kern="100" dirty="0" err="1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cửa</a:t>
            </a:r>
            <a:r>
              <a:rPr lang="en-US" sz="2000" b="0" kern="100" dirty="0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0" kern="100" dirty="0" err="1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vì</a:t>
            </a:r>
            <a:r>
              <a:rPr lang="en-US" sz="2000" b="0" kern="100" dirty="0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0" kern="100" dirty="0" err="1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đại</a:t>
            </a:r>
            <a:r>
              <a:rPr lang="en-US" sz="2000" b="0" kern="100" dirty="0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0" kern="100" dirty="0" err="1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dịch</a:t>
            </a:r>
            <a:r>
              <a:rPr lang="en-US" sz="2000" b="0" kern="100" dirty="0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US" sz="2000" b="0" kern="100" dirty="0" err="1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ngành</a:t>
            </a:r>
            <a:r>
              <a:rPr lang="en-US" sz="2000" b="0" kern="100" dirty="0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data </a:t>
            </a:r>
            <a:r>
              <a:rPr lang="en-US" sz="2000" b="0" kern="100" dirty="0" err="1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vẫn</a:t>
            </a:r>
            <a:r>
              <a:rPr lang="en-US" sz="2000" b="0" kern="100" dirty="0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0" kern="100" dirty="0" err="1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âm</a:t>
            </a:r>
            <a:r>
              <a:rPr lang="en-US" sz="2000" b="0" kern="100" dirty="0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0" kern="100" dirty="0" err="1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thầm</a:t>
            </a:r>
            <a:r>
              <a:rPr lang="en-US" sz="2000" b="0" kern="100" dirty="0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0" kern="100" dirty="0" err="1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tồn</a:t>
            </a:r>
            <a:r>
              <a:rPr lang="en-US" sz="2000" b="0" kern="100" dirty="0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0" kern="100" dirty="0" err="1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tại</a:t>
            </a:r>
            <a:r>
              <a:rPr lang="en-US" sz="2000" b="0" kern="100" dirty="0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0" kern="100" dirty="0" err="1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với</a:t>
            </a:r>
            <a:r>
              <a:rPr lang="en-US" sz="2000" b="0" kern="100" dirty="0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0" kern="100" dirty="0" err="1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vỏn</a:t>
            </a:r>
            <a:r>
              <a:rPr lang="en-US" sz="2000" b="0" kern="100" dirty="0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0" kern="100" dirty="0" err="1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vẹn</a:t>
            </a:r>
            <a:r>
              <a:rPr lang="en-US" sz="2000" b="0" kern="100" dirty="0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76 </a:t>
            </a:r>
            <a:r>
              <a:rPr lang="en-US" sz="2000" b="0" kern="100" dirty="0" err="1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dòng</a:t>
            </a:r>
            <a:r>
              <a:rPr lang="en-US" sz="2000" b="0" kern="100" dirty="0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0" kern="100" dirty="0" err="1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lương</a:t>
            </a:r>
            <a:r>
              <a:rPr lang="en-US" sz="2000" b="0" kern="100" dirty="0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0" kern="100" dirty="0" err="1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trong</a:t>
            </a:r>
            <a:r>
              <a:rPr lang="en-US" sz="2000" b="0" kern="100" dirty="0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0" kern="100" dirty="0" err="1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dữ</a:t>
            </a:r>
            <a:r>
              <a:rPr lang="en-US" sz="2000" b="0" kern="100" dirty="0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0" kern="100" dirty="0" err="1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liệu</a:t>
            </a:r>
            <a:r>
              <a:rPr lang="en-US" sz="2000" b="0" kern="100" dirty="0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0" kern="100" dirty="0" err="1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thu</a:t>
            </a:r>
            <a:r>
              <a:rPr lang="en-US" sz="2000" b="0" kern="100" dirty="0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0" kern="100" dirty="0" err="1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thập</a:t>
            </a:r>
            <a:r>
              <a:rPr lang="en-US" sz="2000" b="0" kern="100" dirty="0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0" kern="100" dirty="0" err="1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được</a:t>
            </a:r>
            <a:r>
              <a:rPr lang="en-US" sz="2000" b="0" kern="100" dirty="0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US" sz="2000" b="0" kern="100" dirty="0" err="1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mức</a:t>
            </a:r>
            <a:r>
              <a:rPr lang="en-US" sz="2000" b="0" kern="100" dirty="0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0" kern="100" dirty="0" err="1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lương</a:t>
            </a:r>
            <a:r>
              <a:rPr lang="en-US" sz="2000" b="0" kern="100" dirty="0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0" kern="100" dirty="0" err="1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trung</a:t>
            </a:r>
            <a:r>
              <a:rPr lang="en-US" sz="2000" b="0" kern="100" dirty="0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0" kern="100" dirty="0" err="1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bình</a:t>
            </a:r>
            <a:r>
              <a:rPr lang="en-US" sz="2000" b="0" kern="100" dirty="0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0" kern="100" dirty="0" err="1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chỉ</a:t>
            </a:r>
            <a:r>
              <a:rPr lang="en-US" sz="2000" b="0" kern="100" dirty="0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0" kern="100" dirty="0" err="1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đạt</a:t>
            </a:r>
            <a:r>
              <a:rPr lang="en-US" sz="2000" b="0" kern="100" dirty="0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92.000 USD, </a:t>
            </a:r>
            <a:r>
              <a:rPr lang="en-US" sz="2000" b="0" kern="100" dirty="0" err="1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chỉ</a:t>
            </a:r>
            <a:r>
              <a:rPr lang="en-US" sz="2000" b="0" kern="100" dirty="0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0" kern="100" dirty="0" err="1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ba</a:t>
            </a:r>
            <a:r>
              <a:rPr lang="en-US" sz="2000" b="0" kern="100" dirty="0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0" kern="100" dirty="0" err="1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năm</a:t>
            </a:r>
            <a:r>
              <a:rPr lang="en-US" sz="2000" b="0" kern="100" dirty="0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0" kern="100" dirty="0" err="1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sau</a:t>
            </a:r>
            <a:r>
              <a:rPr lang="en-US" sz="2000" b="0" kern="100" dirty="0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US" sz="2000" b="0" kern="100" dirty="0" err="1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vào</a:t>
            </a:r>
            <a:r>
              <a:rPr lang="en-US" sz="2000" b="0" kern="100" dirty="0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0" kern="100" dirty="0" err="1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năm</a:t>
            </a:r>
            <a:r>
              <a:rPr lang="en-US" sz="2000" b="0" kern="100" dirty="0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2023, </a:t>
            </a:r>
            <a:r>
              <a:rPr lang="en-US" sz="2000" b="0" kern="100" dirty="0" err="1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tập</a:t>
            </a:r>
            <a:r>
              <a:rPr lang="en-US" sz="2000" b="0" kern="100" dirty="0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0" kern="100" dirty="0" err="1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dữ</a:t>
            </a:r>
            <a:r>
              <a:rPr lang="en-US" sz="2000" b="0" kern="100" dirty="0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0" kern="100" dirty="0" err="1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liệu</a:t>
            </a:r>
            <a:r>
              <a:rPr lang="en-US" sz="2000" b="0" kern="100" dirty="0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0" kern="100" dirty="0" err="1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đã</a:t>
            </a:r>
            <a:r>
              <a:rPr lang="en-US" sz="2000" b="0" kern="100" dirty="0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0" kern="100" dirty="0" err="1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phình</a:t>
            </a:r>
            <a:r>
              <a:rPr lang="en-US" sz="2000" b="0" kern="100" dirty="0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to </a:t>
            </a:r>
            <a:r>
              <a:rPr lang="en-US" sz="2000" b="0" kern="100" dirty="0" err="1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lên</a:t>
            </a:r>
            <a:r>
              <a:rPr lang="en-US" sz="2000" b="0" kern="100" dirty="0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3.755 </a:t>
            </a:r>
            <a:r>
              <a:rPr lang="en-US" sz="2000" b="0" kern="100" dirty="0" err="1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dòng</a:t>
            </a:r>
            <a:r>
              <a:rPr lang="en-US" sz="2000" b="0" kern="100" dirty="0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0" kern="100" dirty="0" err="1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và</a:t>
            </a:r>
            <a:r>
              <a:rPr lang="en-US" sz="2000" b="0" kern="100" dirty="0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0" kern="100" dirty="0" err="1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mức</a:t>
            </a:r>
            <a:r>
              <a:rPr lang="en-US" sz="2000" b="0" kern="100" dirty="0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0" kern="100" dirty="0" err="1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lương</a:t>
            </a:r>
            <a:r>
              <a:rPr lang="en-US" sz="2000" b="0" kern="100" dirty="0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0" kern="100" dirty="0" err="1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trung</a:t>
            </a:r>
            <a:r>
              <a:rPr lang="en-US" sz="2000" b="0" kern="100" dirty="0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0" kern="100" dirty="0" err="1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bình</a:t>
            </a:r>
            <a:r>
              <a:rPr lang="en-US" sz="2000" b="0" kern="100" dirty="0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0" kern="100" dirty="0" err="1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vọt</a:t>
            </a:r>
            <a:r>
              <a:rPr lang="en-US" sz="2000" b="0" kern="100" dirty="0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0" kern="100" dirty="0" err="1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lên</a:t>
            </a:r>
            <a:r>
              <a:rPr lang="en-US" sz="2000" b="0" kern="100" dirty="0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149.045 USD — </a:t>
            </a:r>
            <a:r>
              <a:rPr lang="en-US" sz="2000" b="0" kern="100" dirty="0" err="1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tăng</a:t>
            </a:r>
            <a:r>
              <a:rPr lang="en-US" sz="2000" b="0" kern="100" dirty="0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0" kern="100" dirty="0" err="1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hơn</a:t>
            </a:r>
            <a:r>
              <a:rPr lang="en-US" sz="2000" b="0" kern="100" dirty="0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60%.</a:t>
            </a:r>
          </a:p>
          <a:p>
            <a:pPr marL="76200" indent="0">
              <a:buNone/>
            </a:pPr>
            <a:r>
              <a:rPr lang="en-US" sz="2000" b="0" dirty="0" err="1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Câu</a:t>
            </a:r>
            <a:r>
              <a:rPr lang="en-US" sz="2000" b="0" dirty="0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0" dirty="0" err="1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chuyện</a:t>
            </a:r>
            <a:r>
              <a:rPr lang="en-US" sz="2000" b="0" dirty="0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0" dirty="0" err="1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dữ</a:t>
            </a:r>
            <a:r>
              <a:rPr lang="en-US" sz="2000" b="0" dirty="0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0" dirty="0" err="1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liệu</a:t>
            </a:r>
            <a:r>
              <a:rPr lang="en-US" sz="2000" b="0" dirty="0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0" dirty="0" err="1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không</a:t>
            </a:r>
            <a:r>
              <a:rPr lang="en-US" sz="2000" b="0" dirty="0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0" dirty="0" err="1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chỉ</a:t>
            </a:r>
            <a:r>
              <a:rPr lang="en-US" sz="2000" b="0" dirty="0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0" dirty="0" err="1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là</a:t>
            </a:r>
            <a:r>
              <a:rPr lang="en-US" sz="2000" b="0" dirty="0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0" dirty="0" err="1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những</a:t>
            </a:r>
            <a:r>
              <a:rPr lang="en-US" sz="2000" b="0" dirty="0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con </a:t>
            </a:r>
            <a:r>
              <a:rPr lang="en-US" sz="2000" b="0" dirty="0" err="1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số</a:t>
            </a:r>
            <a:r>
              <a:rPr lang="en-US" sz="2000" b="0" dirty="0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US" sz="2000" b="0" dirty="0" err="1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là</a:t>
            </a:r>
            <a:r>
              <a:rPr lang="en-US" sz="2000" b="0" dirty="0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"</a:t>
            </a:r>
            <a:r>
              <a:rPr lang="en-US" sz="2000" b="0" dirty="0" err="1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nhật</a:t>
            </a:r>
            <a:r>
              <a:rPr lang="en-US" sz="2000" b="0" dirty="0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0" dirty="0" err="1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ký</a:t>
            </a:r>
            <a:r>
              <a:rPr lang="en-US" sz="2000" b="0" dirty="0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0" dirty="0" err="1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sống</a:t>
            </a:r>
            <a:r>
              <a:rPr lang="en-US" sz="2000" b="0" dirty="0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0" dirty="0" err="1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động</a:t>
            </a:r>
            <a:r>
              <a:rPr lang="en-US" sz="2000" b="0" dirty="0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" </a:t>
            </a:r>
            <a:r>
              <a:rPr lang="en-US" sz="2000" b="0" dirty="0" err="1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của</a:t>
            </a:r>
            <a:r>
              <a:rPr lang="en-US" sz="2000" b="0" dirty="0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0" dirty="0" err="1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một</a:t>
            </a:r>
            <a:r>
              <a:rPr lang="en-US" sz="2000" b="0" dirty="0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0" dirty="0" err="1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thế</a:t>
            </a:r>
            <a:r>
              <a:rPr lang="en-US" sz="2000" b="0" dirty="0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0" dirty="0" err="1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hệ</a:t>
            </a:r>
            <a:r>
              <a:rPr lang="en-US" sz="2000" b="0" dirty="0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0" dirty="0" err="1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kỹ</a:t>
            </a:r>
            <a:r>
              <a:rPr lang="en-US" sz="2000" b="0" dirty="0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0" dirty="0" err="1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thuật</a:t>
            </a:r>
            <a:r>
              <a:rPr lang="en-US" sz="2000" b="0" dirty="0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0" dirty="0" err="1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số</a:t>
            </a:r>
            <a:r>
              <a:rPr lang="en-US" sz="2000" b="0" dirty="0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. </a:t>
            </a:r>
            <a:r>
              <a:rPr lang="en-US" sz="2000" b="0" dirty="0" err="1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Từ</a:t>
            </a:r>
            <a:r>
              <a:rPr lang="en-US" sz="2000" b="0" dirty="0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0" dirty="0" err="1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chỗ</a:t>
            </a:r>
            <a:r>
              <a:rPr lang="en-US" sz="2000" b="0" dirty="0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0" dirty="0" err="1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bị</a:t>
            </a:r>
            <a:r>
              <a:rPr lang="en-US" sz="2000" b="0" dirty="0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0" dirty="0" err="1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kìm</a:t>
            </a:r>
            <a:r>
              <a:rPr lang="en-US" sz="2000" b="0" dirty="0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0" dirty="0" err="1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hãm</a:t>
            </a:r>
            <a:r>
              <a:rPr lang="en-US" sz="2000" b="0" dirty="0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0" dirty="0" err="1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bởi</a:t>
            </a:r>
            <a:r>
              <a:rPr lang="en-US" sz="2000" b="0" dirty="0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0" dirty="0" err="1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đại</a:t>
            </a:r>
            <a:r>
              <a:rPr lang="en-US" sz="2000" b="0" dirty="0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0" dirty="0" err="1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dịch</a:t>
            </a:r>
            <a:r>
              <a:rPr lang="en-US" sz="2000" b="0" dirty="0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US" sz="2000" b="0" dirty="0" err="1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ngành</a:t>
            </a:r>
            <a:r>
              <a:rPr lang="en-US" sz="2000" b="0" dirty="0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Data/AI </a:t>
            </a:r>
            <a:r>
              <a:rPr lang="en-US" sz="2000" b="0" dirty="0" err="1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đã</a:t>
            </a:r>
            <a:r>
              <a:rPr lang="en-US" sz="2000" b="0" dirty="0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0" dirty="0" err="1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bùng</a:t>
            </a:r>
            <a:r>
              <a:rPr lang="en-US" sz="2000" b="0" dirty="0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0" dirty="0" err="1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nổ</a:t>
            </a:r>
            <a:r>
              <a:rPr lang="en-US" sz="2000" b="0" dirty="0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0" dirty="0" err="1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trở</a:t>
            </a:r>
            <a:r>
              <a:rPr lang="en-US" sz="2000" b="0" dirty="0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0" dirty="0" err="1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thành</a:t>
            </a:r>
            <a:r>
              <a:rPr lang="en-US" sz="2000" b="0" dirty="0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"</a:t>
            </a:r>
            <a:r>
              <a:rPr lang="en-US" sz="2000" b="0" dirty="0" err="1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mỏ</a:t>
            </a:r>
            <a:r>
              <a:rPr lang="en-US" sz="2000" b="0" dirty="0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0" dirty="0" err="1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vàng</a:t>
            </a:r>
            <a:r>
              <a:rPr lang="en-US" sz="2000" b="0" dirty="0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" </a:t>
            </a:r>
            <a:r>
              <a:rPr lang="en-US" sz="2000" b="0" dirty="0" err="1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của</a:t>
            </a:r>
            <a:r>
              <a:rPr lang="en-US" sz="2000" b="0" dirty="0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0" dirty="0" err="1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thập</a:t>
            </a:r>
            <a:r>
              <a:rPr lang="en-US" sz="2000" b="0" dirty="0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0" dirty="0" err="1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kỷ</a:t>
            </a:r>
            <a:r>
              <a:rPr lang="en-US" sz="2000" b="0" dirty="0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. Remote work </a:t>
            </a:r>
            <a:r>
              <a:rPr lang="en-US" sz="2000" b="0" dirty="0" err="1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từng</a:t>
            </a:r>
            <a:r>
              <a:rPr lang="en-US" sz="2000" b="0" dirty="0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0" dirty="0" err="1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là</a:t>
            </a:r>
            <a:r>
              <a:rPr lang="en-US" sz="2000" b="0" dirty="0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“VUA" </a:t>
            </a:r>
            <a:r>
              <a:rPr lang="en-US" sz="2000" b="0" dirty="0" err="1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nhưng</a:t>
            </a:r>
            <a:r>
              <a:rPr lang="en-US" sz="2000" b="0" dirty="0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nay </a:t>
            </a:r>
            <a:r>
              <a:rPr lang="en-US" sz="2000" b="0" dirty="0" err="1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đã</a:t>
            </a:r>
            <a:r>
              <a:rPr lang="en-US" sz="2000" b="0" dirty="0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0" dirty="0" err="1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nhường</a:t>
            </a:r>
            <a:r>
              <a:rPr lang="en-US" sz="2000" b="0" dirty="0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0" dirty="0" err="1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chỗ</a:t>
            </a:r>
            <a:r>
              <a:rPr lang="en-US" sz="2000" b="0" dirty="0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0" dirty="0" err="1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cho</a:t>
            </a:r>
            <a:r>
              <a:rPr lang="en-US" sz="2000" b="0" dirty="0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0" dirty="0" err="1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sự</a:t>
            </a:r>
            <a:r>
              <a:rPr lang="en-US" sz="2000" b="0" dirty="0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0" dirty="0" err="1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trở</a:t>
            </a:r>
            <a:r>
              <a:rPr lang="en-US" sz="2000" b="0" dirty="0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0" dirty="0" err="1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lại</a:t>
            </a:r>
            <a:r>
              <a:rPr lang="en-US" sz="2000" b="0" dirty="0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0" dirty="0" err="1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của</a:t>
            </a:r>
            <a:r>
              <a:rPr lang="en-US" sz="2000" b="0" dirty="0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0" dirty="0" err="1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văn</a:t>
            </a:r>
            <a:r>
              <a:rPr lang="en-US" sz="2000" b="0" dirty="0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0" dirty="0" err="1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phòng</a:t>
            </a:r>
            <a:r>
              <a:rPr lang="en-US" sz="2000" b="0" dirty="0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(On-site). Israel </a:t>
            </a:r>
            <a:r>
              <a:rPr lang="en-US" sz="2000" b="0" dirty="0" err="1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âm</a:t>
            </a:r>
            <a:r>
              <a:rPr lang="en-US" sz="2000" b="0" dirty="0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0" dirty="0" err="1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thầm</a:t>
            </a:r>
            <a:r>
              <a:rPr lang="en-US" sz="2000" b="0" dirty="0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0" dirty="0" err="1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vượt</a:t>
            </a:r>
            <a:r>
              <a:rPr lang="en-US" sz="2000" b="0" dirty="0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0" dirty="0" err="1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Mỹ</a:t>
            </a:r>
            <a:r>
              <a:rPr lang="en-US" sz="2000" b="0" dirty="0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0" dirty="0" err="1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để</a:t>
            </a:r>
            <a:r>
              <a:rPr lang="en-US" sz="2000" b="0" dirty="0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0" dirty="0" err="1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trả</a:t>
            </a:r>
            <a:r>
              <a:rPr lang="en-US" sz="2000" b="0" dirty="0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0" dirty="0" err="1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lương</a:t>
            </a:r>
            <a:r>
              <a:rPr lang="en-US" sz="2000" b="0" dirty="0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0" dirty="0" err="1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cao</a:t>
            </a:r>
            <a:r>
              <a:rPr lang="en-US" sz="2000" b="0" dirty="0">
                <a:solidFill>
                  <a:schemeClr val="accent5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”</a:t>
            </a:r>
            <a:endParaRPr sz="2800" b="0" dirty="0">
              <a:solidFill>
                <a:schemeClr val="accent5">
                  <a:lumMod val="20000"/>
                  <a:lumOff val="8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6" name="Google Shape;226;p19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0"/>
          <p:cNvSpPr txBox="1">
            <a:spLocks noGrp="1"/>
          </p:cNvSpPr>
          <p:nvPr>
            <p:ph type="title"/>
          </p:nvPr>
        </p:nvSpPr>
        <p:spPr>
          <a:xfrm>
            <a:off x="1686130" y="0"/>
            <a:ext cx="5972100" cy="6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 err="1">
                <a:solidFill>
                  <a:schemeClr val="accent6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Giải</a:t>
            </a:r>
            <a:r>
              <a:rPr lang="en-US" sz="3600" b="1" dirty="0">
                <a:solidFill>
                  <a:schemeClr val="accent6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3600" b="1" dirty="0" err="1">
                <a:solidFill>
                  <a:schemeClr val="accent6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thích</a:t>
            </a:r>
            <a:r>
              <a:rPr lang="en-US" sz="3600" b="1" dirty="0">
                <a:solidFill>
                  <a:schemeClr val="accent6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3600" b="1" dirty="0" err="1">
                <a:solidFill>
                  <a:schemeClr val="accent6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về</a:t>
            </a:r>
            <a:r>
              <a:rPr lang="en-US" sz="3600" b="1" dirty="0">
                <a:solidFill>
                  <a:schemeClr val="accent6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3600" b="1" dirty="0" err="1">
                <a:solidFill>
                  <a:schemeClr val="accent6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bộ</a:t>
            </a:r>
            <a:r>
              <a:rPr lang="en-US" sz="3600" b="1" dirty="0">
                <a:solidFill>
                  <a:schemeClr val="accent6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3600" b="1" dirty="0" err="1">
                <a:solidFill>
                  <a:schemeClr val="accent6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dữ</a:t>
            </a:r>
            <a:r>
              <a:rPr lang="en-US" sz="3600" b="1" dirty="0">
                <a:solidFill>
                  <a:schemeClr val="accent6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3600" b="1" dirty="0" err="1">
                <a:solidFill>
                  <a:schemeClr val="accent6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liệu</a:t>
            </a:r>
            <a:endParaRPr sz="4800" dirty="0">
              <a:solidFill>
                <a:schemeClr val="accent6"/>
              </a:solidFill>
            </a:endParaRPr>
          </a:p>
        </p:txBody>
      </p:sp>
      <p:sp>
        <p:nvSpPr>
          <p:cNvPr id="232" name="Google Shape;232;p20"/>
          <p:cNvSpPr txBox="1">
            <a:spLocks noGrp="1"/>
          </p:cNvSpPr>
          <p:nvPr>
            <p:ph type="body" idx="1"/>
          </p:nvPr>
        </p:nvSpPr>
        <p:spPr>
          <a:xfrm>
            <a:off x="676507" y="468351"/>
            <a:ext cx="7980863" cy="467514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indent="0" algn="ctr">
              <a:lnSpc>
                <a:spcPct val="115000"/>
              </a:lnSpc>
              <a:spcAft>
                <a:spcPts val="800"/>
              </a:spcAft>
              <a:buClr>
                <a:schemeClr val="tx1"/>
              </a:buClr>
              <a:buNone/>
            </a:pPr>
            <a:r>
              <a:rPr lang="en-US" sz="1600" b="1" kern="100" dirty="0" err="1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Dữ</a:t>
            </a:r>
            <a:r>
              <a:rPr lang="en-US" sz="1600" b="1" kern="100" dirty="0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kern="100" dirty="0" err="1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liệu</a:t>
            </a:r>
            <a:r>
              <a:rPr lang="en-US" sz="1600" b="1" kern="100" dirty="0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kern="100" dirty="0" err="1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được</a:t>
            </a:r>
            <a:r>
              <a:rPr lang="en-US" sz="1600" b="1" kern="100" dirty="0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kern="100" dirty="0" err="1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sử</a:t>
            </a:r>
            <a:r>
              <a:rPr lang="en-US" sz="1600" b="1" kern="100" dirty="0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kern="100" dirty="0" err="1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dụng</a:t>
            </a:r>
            <a:r>
              <a:rPr lang="en-US" sz="1600" b="1" kern="100" dirty="0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kern="100" dirty="0" err="1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là</a:t>
            </a:r>
            <a:r>
              <a:rPr lang="en-US" sz="1600" b="1" kern="100" dirty="0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file ds_salaries.csv </a:t>
            </a:r>
            <a:r>
              <a:rPr lang="en-US" sz="1600" b="1" kern="100" dirty="0" err="1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với</a:t>
            </a:r>
            <a:r>
              <a:rPr lang="en-US" sz="1600" b="1" kern="100" dirty="0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kern="100" dirty="0" err="1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cấu</a:t>
            </a:r>
            <a:r>
              <a:rPr lang="en-US" sz="1600" b="1" kern="100" dirty="0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kern="100" dirty="0" err="1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trúc</a:t>
            </a:r>
            <a:endParaRPr lang="en-US" sz="1600" b="1" kern="100" dirty="0">
              <a:solidFill>
                <a:schemeClr val="accent5">
                  <a:lumMod val="20000"/>
                  <a:lumOff val="80000"/>
                </a:schemeClr>
              </a:solidFill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76200" indent="0" algn="ctr">
              <a:lnSpc>
                <a:spcPct val="115000"/>
              </a:lnSpc>
              <a:spcAft>
                <a:spcPts val="800"/>
              </a:spcAft>
              <a:buClr>
                <a:schemeClr val="tx1"/>
              </a:buClr>
              <a:buNone/>
            </a:pPr>
            <a:r>
              <a:rPr lang="en-US" sz="1600" b="1" kern="100" dirty="0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kern="100" dirty="0" err="1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gốc</a:t>
            </a:r>
            <a:r>
              <a:rPr lang="en-US" sz="1600" b="1" kern="100" dirty="0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kern="100" dirty="0" err="1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gồm</a:t>
            </a:r>
            <a:r>
              <a:rPr lang="en-US" sz="1600" b="1" kern="100" dirty="0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11 </a:t>
            </a:r>
            <a:r>
              <a:rPr lang="en-US" sz="1600" b="1" kern="100" dirty="0" err="1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trường</a:t>
            </a:r>
            <a:r>
              <a:rPr lang="en-US" sz="1600" b="1" kern="100" dirty="0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kern="100" dirty="0" err="1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thông</a:t>
            </a:r>
            <a:r>
              <a:rPr lang="en-US" sz="1600" b="1" kern="100" dirty="0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tin </a:t>
            </a:r>
            <a:r>
              <a:rPr lang="en-US" sz="1600" b="1" kern="100" dirty="0" err="1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quan</a:t>
            </a:r>
            <a:r>
              <a:rPr lang="en-US" sz="1600" b="1" kern="100" dirty="0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kern="100" dirty="0" err="1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trọng</a:t>
            </a:r>
            <a:endParaRPr lang="en-US" sz="1600" b="1" kern="100" dirty="0">
              <a:solidFill>
                <a:schemeClr val="accent5">
                  <a:lumMod val="20000"/>
                  <a:lumOff val="80000"/>
                </a:schemeClr>
              </a:solidFill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Clr>
                <a:schemeClr val="tx1"/>
              </a:buClr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sz="16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work_year</a:t>
            </a:r>
            <a:r>
              <a:rPr lang="en-US" sz="16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: </a:t>
            </a:r>
            <a:r>
              <a:rPr lang="en-US" sz="16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Năm</a:t>
            </a:r>
            <a:r>
              <a:rPr lang="en-US" sz="16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làm</a:t>
            </a:r>
            <a:r>
              <a:rPr lang="en-US" sz="16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việc</a:t>
            </a:r>
            <a:r>
              <a:rPr lang="en-US" sz="16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(2020-2023).</a:t>
            </a: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Clr>
                <a:schemeClr val="tx1"/>
              </a:buClr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sz="16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experience_level</a:t>
            </a:r>
            <a:r>
              <a:rPr lang="en-US" sz="16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: </a:t>
            </a:r>
            <a:r>
              <a:rPr lang="en-US" sz="16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Cấp</a:t>
            </a:r>
            <a:r>
              <a:rPr lang="en-US" sz="16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bậc</a:t>
            </a:r>
            <a:r>
              <a:rPr lang="en-US" sz="16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kinh</a:t>
            </a:r>
            <a:r>
              <a:rPr lang="en-US" sz="16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nghiệm</a:t>
            </a:r>
            <a:r>
              <a:rPr lang="en-US" sz="16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(EN, MI, SE, EX).</a:t>
            </a: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Clr>
                <a:schemeClr val="tx1"/>
              </a:buClr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sz="16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employment_type</a:t>
            </a:r>
            <a:r>
              <a:rPr lang="en-US" sz="16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: </a:t>
            </a:r>
            <a:r>
              <a:rPr lang="en-US" sz="16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Hình</a:t>
            </a:r>
            <a:r>
              <a:rPr lang="en-US" sz="16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thức</a:t>
            </a:r>
            <a:r>
              <a:rPr lang="en-US" sz="16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tuyển</a:t>
            </a:r>
            <a:r>
              <a:rPr lang="en-US" sz="16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dụng</a:t>
            </a:r>
            <a:r>
              <a:rPr lang="en-US" sz="16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(Full-time, Part-time...).</a:t>
            </a: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Clr>
                <a:schemeClr val="tx1"/>
              </a:buClr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sz="16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job_title</a:t>
            </a:r>
            <a:r>
              <a:rPr lang="en-US" sz="16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: </a:t>
            </a:r>
            <a:r>
              <a:rPr lang="en-US" sz="16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Tên</a:t>
            </a:r>
            <a:r>
              <a:rPr lang="en-US" sz="16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vị</a:t>
            </a:r>
            <a:r>
              <a:rPr lang="en-US" sz="16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trí</a:t>
            </a:r>
            <a:r>
              <a:rPr lang="en-US" sz="16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công</a:t>
            </a:r>
            <a:r>
              <a:rPr lang="en-US" sz="16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việc</a:t>
            </a:r>
            <a:r>
              <a:rPr lang="en-US" sz="16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(93 </a:t>
            </a:r>
            <a:r>
              <a:rPr lang="en-US" sz="16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loại</a:t>
            </a:r>
            <a:r>
              <a:rPr lang="en-US" sz="16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khác</a:t>
            </a:r>
            <a:r>
              <a:rPr lang="en-US" sz="16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nhau</a:t>
            </a:r>
            <a:r>
              <a:rPr lang="en-US" sz="16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).</a:t>
            </a: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Clr>
                <a:schemeClr val="tx1"/>
              </a:buClr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sz="16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salary_in_usd</a:t>
            </a:r>
            <a:r>
              <a:rPr lang="en-US" sz="16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: </a:t>
            </a:r>
            <a:r>
              <a:rPr lang="en-US" sz="16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Mức</a:t>
            </a:r>
            <a:r>
              <a:rPr lang="en-US" sz="16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lương</a:t>
            </a:r>
            <a:r>
              <a:rPr lang="en-US" sz="16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đã</a:t>
            </a:r>
            <a:r>
              <a:rPr lang="en-US" sz="16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quy</a:t>
            </a:r>
            <a:r>
              <a:rPr lang="en-US" sz="16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đổi</a:t>
            </a:r>
            <a:r>
              <a:rPr lang="en-US" sz="16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sang USD (</a:t>
            </a:r>
            <a:r>
              <a:rPr lang="en-US" sz="16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đây</a:t>
            </a:r>
            <a:r>
              <a:rPr lang="en-US" sz="16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là</a:t>
            </a:r>
            <a:r>
              <a:rPr lang="en-US" sz="16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cột</a:t>
            </a:r>
            <a:r>
              <a:rPr lang="en-US" sz="16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chính</a:t>
            </a:r>
            <a:r>
              <a:rPr lang="en-US" sz="16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để</a:t>
            </a:r>
            <a:r>
              <a:rPr lang="en-US" sz="16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phân</a:t>
            </a:r>
            <a:r>
              <a:rPr lang="en-US" sz="16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tích</a:t>
            </a:r>
            <a:r>
              <a:rPr lang="en-US" sz="16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).</a:t>
            </a: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Clr>
                <a:schemeClr val="tx1"/>
              </a:buClr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sz="16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remote_ratio</a:t>
            </a:r>
            <a:r>
              <a:rPr lang="en-US" sz="16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: </a:t>
            </a:r>
            <a:r>
              <a:rPr lang="en-US" sz="16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Tỷ</a:t>
            </a:r>
            <a:r>
              <a:rPr lang="en-US" sz="16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lệ</a:t>
            </a:r>
            <a:r>
              <a:rPr lang="en-US" sz="16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làm</a:t>
            </a:r>
            <a:r>
              <a:rPr lang="en-US" sz="16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việc</a:t>
            </a:r>
            <a:r>
              <a:rPr lang="en-US" sz="16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từ</a:t>
            </a:r>
            <a:r>
              <a:rPr lang="en-US" sz="16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xa (0, 50, 100).</a:t>
            </a: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Clr>
                <a:schemeClr val="tx1"/>
              </a:buClr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sz="16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company_size</a:t>
            </a:r>
            <a:r>
              <a:rPr lang="en-US" sz="16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: Quy </a:t>
            </a:r>
            <a:r>
              <a:rPr lang="en-US" sz="16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mô</a:t>
            </a:r>
            <a:r>
              <a:rPr lang="en-US" sz="16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công</a:t>
            </a:r>
            <a:r>
              <a:rPr lang="en-US" sz="16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ty (S, M, L).</a:t>
            </a: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Clr>
                <a:schemeClr val="tx1"/>
              </a:buClr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sz="16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Và</a:t>
            </a:r>
            <a:r>
              <a:rPr lang="en-US" sz="16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các</a:t>
            </a:r>
            <a:r>
              <a:rPr lang="en-US" sz="16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thông</a:t>
            </a:r>
            <a:r>
              <a:rPr lang="en-US" sz="16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tin </a:t>
            </a:r>
            <a:r>
              <a:rPr lang="en-US" sz="16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về</a:t>
            </a:r>
            <a:r>
              <a:rPr lang="en-US" sz="16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địa</a:t>
            </a:r>
            <a:r>
              <a:rPr lang="en-US" sz="16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điểm</a:t>
            </a:r>
            <a:r>
              <a:rPr lang="en-US" sz="16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công</a:t>
            </a:r>
            <a:r>
              <a:rPr lang="en-US" sz="16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ty, </a:t>
            </a:r>
            <a:r>
              <a:rPr lang="en-US" sz="16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nơi</a:t>
            </a:r>
            <a:r>
              <a:rPr lang="en-US" sz="16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cư</a:t>
            </a:r>
            <a:r>
              <a:rPr lang="en-US" sz="16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trú</a:t>
            </a:r>
            <a:r>
              <a:rPr lang="en-US" sz="16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của</a:t>
            </a:r>
            <a:r>
              <a:rPr lang="en-US" sz="16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nhân</a:t>
            </a:r>
            <a:r>
              <a:rPr lang="en-US" sz="16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viên</a:t>
            </a:r>
            <a:r>
              <a:rPr lang="en-US" sz="16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233" name="Google Shape;233;p20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2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2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2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2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23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23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23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23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9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B65B13B-8EFC-D703-A1DA-CA84E9C7A5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206144" cy="5220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68754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umaine">
  <a:themeElements>
    <a:clrScheme name="Custom 347">
      <a:dk1>
        <a:srgbClr val="FFFFFF"/>
      </a:dk1>
      <a:lt1>
        <a:srgbClr val="041F30"/>
      </a:lt1>
      <a:dk2>
        <a:srgbClr val="E3E7EC"/>
      </a:dk2>
      <a:lt2>
        <a:srgbClr val="5A6B85"/>
      </a:lt2>
      <a:accent1>
        <a:srgbClr val="6699FF"/>
      </a:accent1>
      <a:accent2>
        <a:srgbClr val="33CCFF"/>
      </a:accent2>
      <a:accent3>
        <a:srgbClr val="33CCCC"/>
      </a:accent3>
      <a:accent4>
        <a:srgbClr val="66FF33"/>
      </a:accent4>
      <a:accent5>
        <a:srgbClr val="FF0066"/>
      </a:accent5>
      <a:accent6>
        <a:srgbClr val="FF6600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1485</TotalTime>
  <Words>3195</Words>
  <Application>Microsoft Office PowerPoint</Application>
  <PresentationFormat>On-screen Show (16:9)</PresentationFormat>
  <Paragraphs>588</Paragraphs>
  <Slides>67</Slides>
  <Notes>67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73" baseType="lpstr">
      <vt:lpstr>Arial</vt:lpstr>
      <vt:lpstr>Calibri</vt:lpstr>
      <vt:lpstr>Hind</vt:lpstr>
      <vt:lpstr>Times New Roman</vt:lpstr>
      <vt:lpstr>Wingdings</vt:lpstr>
      <vt:lpstr>Dumaine</vt:lpstr>
      <vt:lpstr>Data Salary 2020–2023 Từ đại dịch đến thời hoàng kim của ngành Data &amp; AI</vt:lpstr>
      <vt:lpstr>GIỚI THIỆU DỰ ÁN </vt:lpstr>
      <vt:lpstr>CHÀO MỪNG  QUÝ THẦY CÔ </vt:lpstr>
      <vt:lpstr>MEMBER SHIP</vt:lpstr>
      <vt:lpstr>MEMBER SHIP </vt:lpstr>
      <vt:lpstr>Đặt vấn đề  Câu chuyện dữ liệu</vt:lpstr>
      <vt:lpstr>PowerPoint Presentation</vt:lpstr>
      <vt:lpstr>Giải thích về bộ dữ liệu</vt:lpstr>
      <vt:lpstr>PowerPoint Presentation</vt:lpstr>
      <vt:lpstr>PowerPoint Presentation</vt:lpstr>
      <vt:lpstr>PowerPoint Presentation</vt:lpstr>
      <vt:lpstr>DASHBOARD CHI TIẾT</vt:lpstr>
      <vt:lpstr>PowerPoint Presentation</vt:lpstr>
      <vt:lpstr>1. Dashboard DATA SCIENCE &amp; AI SALARY ANALYSIS 2020–2023</vt:lpstr>
      <vt:lpstr>Biểu đồ đường: Average Salary (USD)</vt:lpstr>
      <vt:lpstr>Nhận xét</vt:lpstr>
      <vt:lpstr>2. Tỷ lệ lương trung bình theo năm</vt:lpstr>
      <vt:lpstr>3. Tổng kết </vt:lpstr>
      <vt:lpstr>DASHBOARD TỔNG QUAN</vt:lpstr>
      <vt:lpstr>PowerPoint Presentation</vt:lpstr>
      <vt:lpstr>1. Các chỉ số tổng quan (KPIs)</vt:lpstr>
      <vt:lpstr>PowerPoint Presentation</vt:lpstr>
      <vt:lpstr>2. Biểu đồ lương theo năm  Average Salary by work_year</vt:lpstr>
      <vt:lpstr>3. Tổng nhân sự theo level (experience_level)</vt:lpstr>
      <vt:lpstr>4. Nhân sự theo remote_ratio (mức độ làm từ xa)</vt:lpstr>
      <vt:lpstr>4. Nhân sự theo remote_ratio (mức độ làm từ xa)</vt:lpstr>
      <vt:lpstr>🌍 5. Top 10 quốc gia có lương trung bình cao nhất Biểu đồ cột thể hiện lương trung bình theo company_location</vt:lpstr>
      <vt:lpstr>6. Bộ lọc (Filters)</vt:lpstr>
      <vt:lpstr>7. Tổng kết </vt:lpstr>
      <vt:lpstr>DASHBOARD  CÔNG VIỆC </vt:lpstr>
      <vt:lpstr>PowerPoint Presentation</vt:lpstr>
      <vt:lpstr>1. Các chỉ số tổng quan (KPIs)</vt:lpstr>
      <vt:lpstr>PowerPoint Presentation</vt:lpstr>
      <vt:lpstr>🌍 2. Bản đồ lương trung bình theo khu vực &amp; công việc</vt:lpstr>
      <vt:lpstr>🌍 2. Bản đồ lương trung bình theo khu vực &amp; công việc</vt:lpstr>
      <vt:lpstr>🌍 2. Bản đồ lương trung bình theo khu vực &amp; công việc</vt:lpstr>
      <vt:lpstr>3. Lương theo quy mô công ty (company_size)</vt:lpstr>
      <vt:lpstr>4. Lương theo job_title (rất quan trọng)</vt:lpstr>
      <vt:lpstr>🧑‍💻 5. Ảnh hưởng của remote_ratio đến lương</vt:lpstr>
      <vt:lpstr>6. Lương theo level (experience_level)</vt:lpstr>
      <vt:lpstr>7. Tổng kết </vt:lpstr>
      <vt:lpstr>DASHBOARD  KHU VỰC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7. Tổng kết </vt:lpstr>
      <vt:lpstr>DASHBOARD KINH NGHIỆM &amp; REMOTE </vt:lpstr>
      <vt:lpstr>PowerPoint Presentation</vt:lpstr>
      <vt:lpstr>1. Các chỉ số tổng quan (KPIs)</vt:lpstr>
      <vt:lpstr>PowerPoint Presentation</vt:lpstr>
      <vt:lpstr>🎯 2. Lương trung bình theo trạng thái làm việc  (Remote / On-site / Hybrid)</vt:lpstr>
      <vt:lpstr>👩‍💻 3. Số lượng nhân sự theo job_title</vt:lpstr>
      <vt:lpstr>🌍 4. Nhân sự theo vùng địa lý &amp; trạng thái làm việc</vt:lpstr>
      <vt:lpstr>🧑‍🏫 5. Lương trung bình theo cấp độ kinh nghiệm</vt:lpstr>
      <vt:lpstr>📊 6. Tỷ lệ nhân sự theo kinh nghiệm và trạng thái làm việc</vt:lpstr>
      <vt:lpstr>📌 Nhận xét</vt:lpstr>
      <vt:lpstr>7. Tổng kết </vt:lpstr>
      <vt:lpstr>TỔNG KẾT TOÀN PHẦN 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Phương Phương</cp:lastModifiedBy>
  <cp:revision>77</cp:revision>
  <dcterms:modified xsi:type="dcterms:W3CDTF">2025-11-28T04:00:23Z</dcterms:modified>
</cp:coreProperties>
</file>